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  <p:sldMasterId id="2147483734" r:id="rId5"/>
    <p:sldMasterId id="2147483741" r:id="rId6"/>
    <p:sldMasterId id="2147483799" r:id="rId7"/>
    <p:sldMasterId id="2147483755" r:id="rId8"/>
    <p:sldMasterId id="2147483777" r:id="rId9"/>
    <p:sldMasterId id="2147483846" r:id="rId10"/>
  </p:sldMasterIdLst>
  <p:notesMasterIdLst>
    <p:notesMasterId r:id="rId42"/>
  </p:notesMasterIdLst>
  <p:sldIdLst>
    <p:sldId id="2147473062" r:id="rId11"/>
    <p:sldId id="2147473046" r:id="rId12"/>
    <p:sldId id="2147473063" r:id="rId13"/>
    <p:sldId id="2147473066" r:id="rId14"/>
    <p:sldId id="2147473064" r:id="rId15"/>
    <p:sldId id="2147473068" r:id="rId16"/>
    <p:sldId id="2147473113" r:id="rId17"/>
    <p:sldId id="2147473114" r:id="rId18"/>
    <p:sldId id="2147473092" r:id="rId19"/>
    <p:sldId id="2147473067" r:id="rId20"/>
    <p:sldId id="2147473069" r:id="rId21"/>
    <p:sldId id="2147473070" r:id="rId22"/>
    <p:sldId id="2147473076" r:id="rId23"/>
    <p:sldId id="2147473079" r:id="rId24"/>
    <p:sldId id="2147473080" r:id="rId25"/>
    <p:sldId id="2147473084" r:id="rId26"/>
    <p:sldId id="2147473085" r:id="rId27"/>
    <p:sldId id="2147473087" r:id="rId28"/>
    <p:sldId id="2147473088" r:id="rId29"/>
    <p:sldId id="2147473093" r:id="rId30"/>
    <p:sldId id="2147473090" r:id="rId31"/>
    <p:sldId id="2147473094" r:id="rId32"/>
    <p:sldId id="2147473096" r:id="rId33"/>
    <p:sldId id="2147473102" r:id="rId34"/>
    <p:sldId id="2147473104" r:id="rId35"/>
    <p:sldId id="2147473105" r:id="rId36"/>
    <p:sldId id="2147473106" r:id="rId37"/>
    <p:sldId id="2147473107" r:id="rId38"/>
    <p:sldId id="2147473108" r:id="rId39"/>
    <p:sldId id="2147473109" r:id="rId40"/>
    <p:sldId id="2147473110" r:id="rId4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343EBF-09B7-36D1-46E9-38AB92E09910}" name="Karin Rebas" initials="KR" userId="S::karin.rebas@goteborgsregionen.se::371f7614-7192-4f31-9ae9-4409c7d6d6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896"/>
    <a:srgbClr val="F6AD90"/>
    <a:srgbClr val="E8ECE9"/>
    <a:srgbClr val="FFED00"/>
    <a:srgbClr val="B85947"/>
    <a:srgbClr val="A9CFE0"/>
    <a:srgbClr val="00A39B"/>
    <a:srgbClr val="1A7267"/>
    <a:srgbClr val="8E0826"/>
    <a:srgbClr val="EBD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Format med tema 2 - dekorfär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/>
    <p:restoredTop sz="85357"/>
  </p:normalViewPr>
  <p:slideViewPr>
    <p:cSldViewPr snapToGrid="0">
      <p:cViewPr>
        <p:scale>
          <a:sx n="114" d="100"/>
          <a:sy n="114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5799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015539"/>
            <a:ext cx="5486400" cy="38579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625639" y="832908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Franklin Gothic Book" panose="020B0503020102020204" pitchFamily="34" charset="0"/>
              </a:defRPr>
            </a:lvl1pPr>
          </a:lstStyle>
          <a:p>
            <a:fld id="{AB4215E9-F162-4B89-889F-CAEAD303BD48}" type="slidenum">
              <a:rPr lang="sv-SE" smtClean="0"/>
              <a:pPr/>
              <a:t>‹#›</a:t>
            </a:fld>
            <a:r>
              <a:rPr lang="sv-SE"/>
              <a:t>  /  </a:t>
            </a:r>
            <a:fld id="{853F8F3A-80B0-454E-BA88-EC5E1F20D3BD}" type="datetimeFigureOut">
              <a:rPr lang="sv-SE" smtClean="0"/>
              <a:pPr/>
              <a:t>2025-05-12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678590C-C57B-46C2-BFA5-7D107D377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5" b="31622"/>
          <a:stretch/>
        </p:blipFill>
        <p:spPr>
          <a:xfrm>
            <a:off x="4754880" y="8432669"/>
            <a:ext cx="1583359" cy="483310"/>
          </a:xfrm>
          <a:prstGeom prst="rect">
            <a:avLst/>
          </a:prstGeom>
        </p:spPr>
      </p:pic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D1F6041-0B39-49BE-B579-48B8609B1EEA}"/>
              </a:ext>
            </a:extLst>
          </p:cNvPr>
          <p:cNvCxnSpPr>
            <a:cxnSpLocks/>
          </p:cNvCxnSpPr>
          <p:nvPr/>
        </p:nvCxnSpPr>
        <p:spPr>
          <a:xfrm>
            <a:off x="685800" y="8328714"/>
            <a:ext cx="548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4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7BAEA-0B0E-1F95-F7EC-38F091205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66A0CCD-790F-3182-865A-6456BA7BE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113396F-2407-E61B-BD8D-66C0A1945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29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55055-00F6-18E7-480E-F8342A00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4BC33AD-56AF-BF3E-51A2-4A513EDCB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3561904-F2C0-B12F-5491-4EAF59CC5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3073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45A6E-022D-9E53-7152-0C790D363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39C4311-212B-DFC3-51AF-094A4664C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75D3A2A-E326-0942-45A8-F4A735971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607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563AA-38AA-5607-9D92-CE185672C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AF786CD-5FDB-F8C5-C1DA-0565C3A29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26AEF23-BC8B-7A37-8588-167813664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5113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B3E2F-6823-BDEB-E1B4-71631B94E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6F02D91-CB31-04A5-F1C5-F836CF55F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32A8647-F980-2F8C-EB29-7BE1DBB30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1494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B85F3-5EA5-1C63-F5B6-A1F984CAC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B0A82CF-990A-7630-0528-58722CA66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EC21574-235C-536C-5AB7-C5C71A74D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8732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40385-BCCA-EBCA-3C49-A972FB878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E8E96EB-C269-1C71-B4B5-A1F508B87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B090B43-A3FF-44EA-C719-8BEC6A28E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5922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79B19-BC0D-933D-BCA1-06DABE742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125E5C8-221D-8C57-92F7-88C9632ED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6C5CDAB-80A2-7E09-6D47-AE69223E1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0560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8A6AE-116C-D074-200D-DB9E6E75F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796FDF7-8D48-877C-BC57-E27406CE4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6BA2D89-40A1-9F82-B212-D15C84FF2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290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89710-980D-CABB-AF4E-ACE1F9313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B326C1D-36EC-8529-2640-5D83F028F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5EABCFC-0534-12DA-F6E3-261A34CE2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078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E183A-B14E-77DC-79BC-799237A6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7DD0D45-97E5-CF0F-7AE3-4546BB70B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3F50187-840E-477D-5EA7-CEE3D150A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096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955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584F9-3587-7DE5-7CA2-B0BAABBD4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9B7E7A6-6BAB-D905-4EFD-E4B3F5339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6D6EC25-F056-756A-CC07-459661419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399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DA3AB-B3F4-C68E-CDB7-5A10AE63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B404FD3-76A6-C0E6-D556-995CFD4A9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0B44360-C870-E0F7-2735-0F13AFD37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7357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281C0-6329-528C-3F8A-067FB1091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4BC3C6F-BA60-865A-48D8-5EA999278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CFCFF4E-8E75-7ACF-7658-ED991E0B2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370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0EA23-FA00-95E6-9C7A-4FFA2DBF0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BB021DB-0A4C-6A29-FCB6-9A06E7C8D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3FAA343-0A63-64E9-BAD0-9A2D8DC85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684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8B9EA-D841-4A14-FE99-F9EF31396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6FED77E-DEF6-180D-FCF6-7218E53AD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537BBBF-57BD-BFB9-27D9-8FA97E1E0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8798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253B3-FD48-8509-D8EC-D623D32DC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8A43A83-3A53-9534-22DC-DA97193D6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7348D37-093B-0C68-B47A-936A5C9E0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3807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938D8-48C8-0922-D714-948A4F72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2018EEB-5788-0963-C9EC-15E36282D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E44ED3C-00B4-AEB0-85AA-9EEA363F1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8159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5308A-01BF-358D-EB9B-B6EFE26A3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F9B9C37-BA96-19B4-0C45-33F582B61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043E743-F7D0-D3CB-0DA2-5BBBC83D4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3254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B929E-0C2B-F4FF-38A0-6F256FAA0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F187205-89F2-26DE-9EB5-EF02B0D6A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55D786B-A875-95B3-B3AB-EB50D38B8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545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DA84C-DA72-B42B-7252-AF9EA143A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CA39E7D-A6F9-A288-3730-FA87EF36F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D9C7F63-4CA9-06E9-C082-FF3BBA983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30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9550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F11BD-F0D1-8E53-F484-E0B5B77F4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E20C910-A964-8BBD-3DA0-81D4D931F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C58D79D-7DB5-E4F4-6D7A-94B24B02E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6034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4A853-EA65-32F0-0C6F-8EBE2D7E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4E46C83-32B2-272E-2A9D-D8EB5513E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3F1CC17-2115-D1BD-0070-8D2001DDD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819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FE033-DBD4-CEB8-E6AB-87EAA99BB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AFB4BC6-C081-8AC4-457E-AA34C292C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8E0364D-2121-2706-0DA5-22A9B78EF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794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AD4E8-8050-1391-0161-CCAED287E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3568832-12D2-15D1-A6FF-4FF26F736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A39E265-93A8-343E-64EA-52F478B98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747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3A890-A92E-9800-017D-36341CC2F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BB7D52B-3450-8C2E-FD24-9D5297504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94F9B93-22BE-63BD-BD41-DE18E471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137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301BA-A373-710C-819A-821A89814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3E37D27-119C-E891-EEF1-586721E72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116F12D-8609-ADC6-B045-2C13BA11D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64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79CD1-3B78-0759-643D-12BF7952E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18B388C-FBCE-37DC-3BB8-C4A7C600F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B0E0196-4E07-BB34-45E7-B32ABB8EA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702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565C5-B54D-CECC-3340-E709DE050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A3B8447-4B0C-6833-5B45-5C0E0C233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6AC3369-3ACF-B27C-41E0-7D3A6E5BF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318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el Bildbakgrund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7900312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2" name="Bildobjekt 1" descr="Göteborgsregionens logotyp">
            <a:extLst>
              <a:ext uri="{FF2B5EF4-FFF2-40B4-BE49-F238E27FC236}">
                <a16:creationId xmlns:a16="http://schemas.microsoft.com/office/drawing/2014/main" id="{7F5CF637-F0C5-9DDE-5742-AD3F97B02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3" name="Rak koppling 4">
            <a:extLst>
              <a:ext uri="{FF2B5EF4-FFF2-40B4-BE49-F238E27FC236}">
                <a16:creationId xmlns:a16="http://schemas.microsoft.com/office/drawing/2014/main" id="{FF74136A-691A-007E-CAE2-5628317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42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Om G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Göteborgsregionens logotyp">
            <a:extLst>
              <a:ext uri="{FF2B5EF4-FFF2-40B4-BE49-F238E27FC236}">
                <a16:creationId xmlns:a16="http://schemas.microsoft.com/office/drawing/2014/main" id="{87DDBB4F-493A-4B0A-9E37-D9CF21D426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771" y="-57613"/>
            <a:ext cx="1765846" cy="1249934"/>
          </a:xfrm>
          <a:prstGeom prst="rect">
            <a:avLst/>
          </a:prstGeom>
        </p:spPr>
      </p:pic>
      <p:pic>
        <p:nvPicPr>
          <p:cNvPr id="7" name="Bild 5">
            <a:extLst>
              <a:ext uri="{FF2B5EF4-FFF2-40B4-BE49-F238E27FC236}">
                <a16:creationId xmlns:a16="http://schemas.microsoft.com/office/drawing/2014/main" id="{1784A30B-EA0F-44D7-93CC-9D9AD8BD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636" y="1954353"/>
            <a:ext cx="2145294" cy="3091927"/>
          </a:xfrm>
          <a:prstGeom prst="rect">
            <a:avLst/>
          </a:prstGeom>
        </p:spPr>
      </p:pic>
      <p:sp>
        <p:nvSpPr>
          <p:cNvPr id="8" name="Underrubrik 2">
            <a:extLst>
              <a:ext uri="{FF2B5EF4-FFF2-40B4-BE49-F238E27FC236}">
                <a16:creationId xmlns:a16="http://schemas.microsoft.com/office/drawing/2014/main" id="{DED66DC6-6FBE-40E8-B6C1-2BA75B4FC37D}"/>
              </a:ext>
            </a:extLst>
          </p:cNvPr>
          <p:cNvSpPr txBox="1">
            <a:spLocks/>
          </p:cNvSpPr>
          <p:nvPr userDrawn="1"/>
        </p:nvSpPr>
        <p:spPr>
          <a:xfrm>
            <a:off x="4310759" y="1717397"/>
            <a:ext cx="6848731" cy="2797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Göteborgsregionen (GR) består av 13 kommuner </a:t>
            </a:r>
            <a:b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som har valt att jobba tillsammans. </a:t>
            </a:r>
          </a:p>
          <a:p>
            <a:pPr algn="l">
              <a:lnSpc>
                <a:spcPts val="2600"/>
              </a:lnSpc>
            </a:pP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Vi driver utvecklingsprojekt, har myndighetsuppdrag, </a:t>
            </a:r>
            <a:b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forskar, ordnar utbildningar och är storstadsregionens </a:t>
            </a:r>
            <a:b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röst i Västsverige, bland mycket annat.</a:t>
            </a:r>
          </a:p>
          <a:p>
            <a:pPr algn="l">
              <a:lnSpc>
                <a:spcPts val="2600"/>
              </a:lnSpc>
            </a:pP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I våra nätverk träffas politiker och tjänstepersoner </a:t>
            </a:r>
            <a:b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för att utbyta erfarenheter, bolla idéer och besluta om gemensamma satsningar. </a:t>
            </a:r>
          </a:p>
          <a:p>
            <a:pPr algn="l">
              <a:lnSpc>
                <a:spcPts val="2600"/>
              </a:lnSpc>
            </a:pP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Allt för att regionens en miljon invånare ska få </a:t>
            </a:r>
            <a:b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ett så bra liv som möjligt.</a:t>
            </a:r>
          </a:p>
        </p:txBody>
      </p:sp>
    </p:spTree>
    <p:extLst>
      <p:ext uri="{BB962C8B-B14F-4D97-AF65-F5344CB8AC3E}">
        <p14:creationId xmlns:p14="http://schemas.microsoft.com/office/powerpoint/2010/main" val="1969130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Kap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3C2C6E9-41A6-44C1-8A0A-DF20F4457D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1121" y="2630905"/>
            <a:ext cx="7331061" cy="2273804"/>
          </a:xfrm>
          <a:prstGeom prst="rect">
            <a:avLst/>
          </a:prstGeom>
        </p:spPr>
        <p:txBody>
          <a:bodyPr anchor="b" anchorCtr="0"/>
          <a:lstStyle>
            <a:lvl1pPr algn="l"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sz="4800"/>
              <a:t>Kapitelindelning på två eller max tre rader, 48 p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221D0B4-EB83-DAA8-68F0-7959D5ED8E8F}"/>
              </a:ext>
            </a:extLst>
          </p:cNvPr>
          <p:cNvSpPr/>
          <p:nvPr userDrawn="1"/>
        </p:nvSpPr>
        <p:spPr>
          <a:xfrm>
            <a:off x="0" y="0"/>
            <a:ext cx="326055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542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öjdpunkt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99ADDF15-7503-4130-9171-ADE00CAFB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7C6CC956-F115-469A-BC51-BBB832421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261E77E8-0953-4957-80EA-EB6B592D7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A57F156-AD40-4944-BB44-B066D106B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D02AD3A-50C0-A5D7-BA46-D14DFD1000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0702" y="1855774"/>
            <a:ext cx="348051" cy="19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8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öjdpunkter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51A9D78-C15A-3609-536F-8481F0173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0703" y="1855774"/>
            <a:ext cx="348051" cy="19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Höjd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A748D8-CFCE-E9BD-40BF-4D89CFFF4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0703" y="1855774"/>
            <a:ext cx="348052" cy="1962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543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Höjdpunkt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99ADDF15-7503-4130-9171-ADE00CAFB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7C6CC956-F115-469A-BC51-BBB832421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261E77E8-0953-4957-80EA-EB6B592D7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A57F156-AD40-4944-BB44-B066D106B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129636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Höjdpunkter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84110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Höjd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2067480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nnehåll_finansiä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72E34-C42D-4E80-99DF-AFE2C21E0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Finansiärer/samarbetspartner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1656D18-9EC3-4299-AB22-9DCE25929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7" y="1408280"/>
            <a:ext cx="7356985" cy="419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400"/>
            </a:lvl1pPr>
          </a:lstStyle>
          <a:p>
            <a:pPr lvl="0"/>
            <a:r>
              <a:rPr lang="sv-SE"/>
              <a:t>Den här mallen kan du lägga på sidan 2 i din presentation för att lyfta fram finansiärer eller samarbetspartners. </a:t>
            </a:r>
          </a:p>
          <a:p>
            <a:pPr lvl="0"/>
            <a:r>
              <a:rPr lang="sv-SE"/>
              <a:t>Antingen listar du namnen eller så kan du lägga in logotyperna.</a:t>
            </a:r>
          </a:p>
        </p:txBody>
      </p:sp>
    </p:spTree>
    <p:extLst>
      <p:ext uri="{BB962C8B-B14F-4D97-AF65-F5344CB8AC3E}">
        <p14:creationId xmlns:p14="http://schemas.microsoft.com/office/powerpoint/2010/main" val="4045470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72E34-C42D-4E80-99DF-AFE2C21E0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1656D18-9EC3-4299-AB22-9DCE25929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7" y="1408280"/>
            <a:ext cx="7356985" cy="419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400"/>
            </a:lvl1pPr>
          </a:lstStyle>
          <a:p>
            <a:pPr lvl="0"/>
            <a:r>
              <a:rPr lang="sv-SE"/>
              <a:t>Så här ska det se ut om texten ligger på en spalt. Obs! Gör inte textblocket bredare så att texten går över hela sidan. Då blir den för svårläst. </a:t>
            </a:r>
          </a:p>
          <a:p>
            <a:pPr lvl="0"/>
            <a:r>
              <a:rPr lang="sv-SE"/>
              <a:t>Ändra inte utseende eller placering av rubrik och text.</a:t>
            </a:r>
            <a:br>
              <a:rPr lang="sv-SE"/>
            </a:br>
            <a:r>
              <a:rPr lang="sv-SE"/>
              <a:t>Texten ska vara 24p.</a:t>
            </a:r>
          </a:p>
          <a:p>
            <a:pPr lvl="0"/>
            <a:r>
              <a:rPr lang="sv-SE"/>
              <a:t>Eventuellt kan du lägga till en liten bild till höger om texten.</a:t>
            </a:r>
          </a:p>
        </p:txBody>
      </p:sp>
    </p:spTree>
    <p:extLst>
      <p:ext uri="{BB962C8B-B14F-4D97-AF65-F5344CB8AC3E}">
        <p14:creationId xmlns:p14="http://schemas.microsoft.com/office/powerpoint/2010/main" val="268899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  <p15:guide id="2" pos="4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itel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10" name="Bildobjekt 9" descr="Göteborgsregionens logotyp">
            <a:extLst>
              <a:ext uri="{FF2B5EF4-FFF2-40B4-BE49-F238E27FC236}">
                <a16:creationId xmlns:a16="http://schemas.microsoft.com/office/drawing/2014/main" id="{F291891B-27B8-A4F0-32F8-49E1B873E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1" name="Rak koppling 6">
            <a:extLst>
              <a:ext uri="{FF2B5EF4-FFF2-40B4-BE49-F238E27FC236}">
                <a16:creationId xmlns:a16="http://schemas.microsoft.com/office/drawing/2014/main" id="{2C9FEEFD-B8A5-3718-0BA9-5D727ABA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9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nnehåll_tex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0F6E4BA3-69DF-4202-9C48-2CB3886DB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1BB4876A-E1BE-4F52-8AF2-BB77DD61D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8" y="1408280"/>
            <a:ext cx="5040000" cy="419066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sv-SE"/>
              <a:t>Listor ska ha punkter eller streck, aldrig andra tecken. </a:t>
            </a:r>
          </a:p>
          <a:p>
            <a:pPr lvl="0"/>
            <a:r>
              <a:rPr lang="sv-SE"/>
              <a:t>Punkt 2</a:t>
            </a:r>
          </a:p>
          <a:p>
            <a:pPr lvl="0"/>
            <a:r>
              <a:rPr lang="sv-SE"/>
              <a:t>Punkt 3</a:t>
            </a:r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8F805CF2-DB2A-498B-B4B1-48B954161D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181" y="1408280"/>
            <a:ext cx="5040000" cy="419066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sv-SE"/>
              <a:t>Listor ska ha punkter eller streck, aldrig andra tecken. </a:t>
            </a:r>
          </a:p>
          <a:p>
            <a:pPr lvl="0"/>
            <a:r>
              <a:rPr lang="sv-SE"/>
              <a:t>Punkt 2</a:t>
            </a:r>
          </a:p>
          <a:p>
            <a:pPr lvl="0"/>
            <a:r>
              <a:rPr lang="sv-SE"/>
              <a:t>Punkt 3</a:t>
            </a:r>
            <a:br>
              <a:rPr lang="sv-SE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486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nnehåll_tex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>
            <a:extLst>
              <a:ext uri="{FF2B5EF4-FFF2-40B4-BE49-F238E27FC236}">
                <a16:creationId xmlns:a16="http://schemas.microsoft.com/office/drawing/2014/main" id="{9522D363-D6AA-4F6C-B5D3-035F14428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23" name="Platshållare för text 5">
            <a:extLst>
              <a:ext uri="{FF2B5EF4-FFF2-40B4-BE49-F238E27FC236}">
                <a16:creationId xmlns:a16="http://schemas.microsoft.com/office/drawing/2014/main" id="{C08A2DC0-BF60-4844-93AA-0E7280DBF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8" y="1408280"/>
            <a:ext cx="5040000" cy="4190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sv-SE"/>
              <a:t>Använd två spalter när du har en bild, ikon, diagram eller tabell.</a:t>
            </a:r>
          </a:p>
          <a:p>
            <a:pPr lvl="0"/>
            <a:r>
              <a:rPr lang="sv-SE"/>
              <a:t>Ändra inte utseende eller placering av rubrik och text.</a:t>
            </a:r>
          </a:p>
          <a:p>
            <a:pPr lvl="0"/>
            <a:r>
              <a:rPr lang="sv-SE"/>
              <a:t>Texten ska vara 24p.</a:t>
            </a:r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863F7A15-03B2-4931-8982-FE4393FFEAC0}"/>
              </a:ext>
            </a:extLst>
          </p:cNvPr>
          <p:cNvSpPr>
            <a:spLocks noGrp="1" noChangeAspect="1"/>
          </p:cNvSpPr>
          <p:nvPr>
            <p:ph sz="half" idx="14" hasCustomPrompt="1"/>
          </p:nvPr>
        </p:nvSpPr>
        <p:spPr>
          <a:xfrm>
            <a:off x="6250801" y="1408283"/>
            <a:ext cx="5147995" cy="4190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ikon, diagram eller tabell.</a:t>
            </a:r>
          </a:p>
        </p:txBody>
      </p:sp>
    </p:spTree>
    <p:extLst>
      <p:ext uri="{BB962C8B-B14F-4D97-AF65-F5344CB8AC3E}">
        <p14:creationId xmlns:p14="http://schemas.microsoft.com/office/powerpoint/2010/main" val="418114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Innehåll_bild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36685D6E-73FD-42C1-AE4F-113AF5CDB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4BF7BC9B-8FFA-4347-B699-C036320A1828}"/>
              </a:ext>
            </a:extLst>
          </p:cNvPr>
          <p:cNvSpPr>
            <a:spLocks noGrp="1" noChangeAspect="1"/>
          </p:cNvSpPr>
          <p:nvPr>
            <p:ph sz="half" idx="15" hasCustomPrompt="1"/>
          </p:nvPr>
        </p:nvSpPr>
        <p:spPr>
          <a:xfrm>
            <a:off x="753113" y="1408281"/>
            <a:ext cx="5159866" cy="4200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ikon, diagram eller tabell.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DCC6FC53-8599-4379-8E0C-AEAD0FD8807A}"/>
              </a:ext>
            </a:extLst>
          </p:cNvPr>
          <p:cNvSpPr>
            <a:spLocks noGrp="1" noChangeAspect="1"/>
          </p:cNvSpPr>
          <p:nvPr>
            <p:ph sz="half" idx="14" hasCustomPrompt="1"/>
          </p:nvPr>
        </p:nvSpPr>
        <p:spPr>
          <a:xfrm>
            <a:off x="6250802" y="1408281"/>
            <a:ext cx="5159866" cy="4200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ikon, diagram eller tabell.</a:t>
            </a:r>
          </a:p>
        </p:txBody>
      </p:sp>
    </p:spTree>
    <p:extLst>
      <p:ext uri="{BB962C8B-B14F-4D97-AF65-F5344CB8AC3E}">
        <p14:creationId xmlns:p14="http://schemas.microsoft.com/office/powerpoint/2010/main" val="3892220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. Innehåll_bild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36685D6E-73FD-42C1-AE4F-113AF5CDB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1179071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4BF7BC9B-8FFA-4347-B699-C036320A1828}"/>
              </a:ext>
            </a:extLst>
          </p:cNvPr>
          <p:cNvSpPr>
            <a:spLocks noGrp="1" noChangeAspect="1"/>
          </p:cNvSpPr>
          <p:nvPr>
            <p:ph sz="half" idx="15" hasCustomPrompt="1"/>
          </p:nvPr>
        </p:nvSpPr>
        <p:spPr>
          <a:xfrm>
            <a:off x="753113" y="2106112"/>
            <a:ext cx="5159866" cy="357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ikon, diagram eller tabell.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DCC6FC53-8599-4379-8E0C-AEAD0FD8807A}"/>
              </a:ext>
            </a:extLst>
          </p:cNvPr>
          <p:cNvSpPr>
            <a:spLocks noGrp="1" noChangeAspect="1"/>
          </p:cNvSpPr>
          <p:nvPr>
            <p:ph sz="half" idx="14" hasCustomPrompt="1"/>
          </p:nvPr>
        </p:nvSpPr>
        <p:spPr>
          <a:xfrm>
            <a:off x="6250802" y="2106112"/>
            <a:ext cx="5159866" cy="357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ikon, diagram eller tabell.</a:t>
            </a:r>
          </a:p>
        </p:txBody>
      </p:sp>
    </p:spTree>
    <p:extLst>
      <p:ext uri="{BB962C8B-B14F-4D97-AF65-F5344CB8AC3E}">
        <p14:creationId xmlns:p14="http://schemas.microsoft.com/office/powerpoint/2010/main" val="928593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Innehåll_rubrik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9ACBEF20-0DF2-4D22-83DF-D42AA9C45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000" y="481240"/>
            <a:ext cx="10621108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210438D5-55EE-48E2-BC37-587C258191E0}"/>
              </a:ext>
            </a:extLst>
          </p:cNvPr>
          <p:cNvSpPr>
            <a:spLocks noGrp="1" noChangeAspect="1"/>
          </p:cNvSpPr>
          <p:nvPr>
            <p:ph sz="half" idx="15" hasCustomPrompt="1"/>
          </p:nvPr>
        </p:nvSpPr>
        <p:spPr>
          <a:xfrm>
            <a:off x="787791" y="1392702"/>
            <a:ext cx="10611012" cy="4211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diagram eller tabell.</a:t>
            </a:r>
          </a:p>
        </p:txBody>
      </p:sp>
    </p:spTree>
    <p:extLst>
      <p:ext uri="{BB962C8B-B14F-4D97-AF65-F5344CB8AC3E}">
        <p14:creationId xmlns:p14="http://schemas.microsoft.com/office/powerpoint/2010/main" val="236794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Innehåll_områ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76AA42-D764-3C33-97BC-BE92C13F9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000" y="481240"/>
            <a:ext cx="10621108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091FA85-4FBB-2E70-FACA-F7ECE20A4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59" y="2546450"/>
            <a:ext cx="3316564" cy="194458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D49ED29-569A-3268-A1EA-455D940BCC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326" y="2366682"/>
            <a:ext cx="3491146" cy="212435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3225783-CBAD-3D53-2CC2-8EE853B22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683" y="2179622"/>
            <a:ext cx="3960182" cy="2300437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3745D61-523B-2618-0415-E3C2BECD3B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828" y="4772024"/>
            <a:ext cx="2319338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Juridik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949F327C-8003-BC1F-41A9-21568A600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4466" y="4772024"/>
            <a:ext cx="2319338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Utveckling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6DA3FD8B-8B63-0BA7-B474-01AF2F1950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1105" y="4772024"/>
            <a:ext cx="2319338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Lärande</a:t>
            </a:r>
          </a:p>
        </p:txBody>
      </p:sp>
    </p:spTree>
    <p:extLst>
      <p:ext uri="{BB962C8B-B14F-4D97-AF65-F5344CB8AC3E}">
        <p14:creationId xmlns:p14="http://schemas.microsoft.com/office/powerpoint/2010/main" val="911196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Innehåll_område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76AA42-D764-3C33-97BC-BE92C13F9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000" y="481240"/>
            <a:ext cx="10621108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091FA85-4FBB-2E70-FACA-F7ECE20A4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59" y="2546450"/>
            <a:ext cx="3316564" cy="194458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D49ED29-569A-3268-A1EA-455D940BCC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326" y="2366682"/>
            <a:ext cx="3491146" cy="212435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3225783-CBAD-3D53-2CC2-8EE853B22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683" y="2179622"/>
            <a:ext cx="3960182" cy="2300437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3745D61-523B-2618-0415-E3C2BECD3B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828" y="4772024"/>
            <a:ext cx="2319338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Juridik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949F327C-8003-BC1F-41A9-21568A600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4466" y="4772024"/>
            <a:ext cx="2319338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Utveckling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6DA3FD8B-8B63-0BA7-B474-01AF2F1950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1105" y="4772024"/>
            <a:ext cx="2319338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Lärande</a:t>
            </a:r>
          </a:p>
        </p:txBody>
      </p:sp>
    </p:spTree>
    <p:extLst>
      <p:ext uri="{BB962C8B-B14F-4D97-AF65-F5344CB8AC3E}">
        <p14:creationId xmlns:p14="http://schemas.microsoft.com/office/powerpoint/2010/main" val="514632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Innehåll_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7486B90D-0041-4CCA-87FB-962962BA96EF}"/>
              </a:ext>
            </a:extLst>
          </p:cNvPr>
          <p:cNvSpPr>
            <a:spLocks noGrp="1" noChangeAspect="1"/>
          </p:cNvSpPr>
          <p:nvPr>
            <p:ph sz="half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</a:t>
            </a:r>
            <a:r>
              <a:rPr lang="sv-SE" err="1"/>
              <a:t>utfalande</a:t>
            </a:r>
            <a:r>
              <a:rPr lang="sv-SE"/>
              <a:t> bild</a:t>
            </a:r>
          </a:p>
        </p:txBody>
      </p:sp>
    </p:spTree>
    <p:extLst>
      <p:ext uri="{BB962C8B-B14F-4D97-AF65-F5344CB8AC3E}">
        <p14:creationId xmlns:p14="http://schemas.microsoft.com/office/powerpoint/2010/main" val="28587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Innehåll_text+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A8490630-40A3-4AA0-A7D4-C16AED74B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000" y="481240"/>
            <a:ext cx="7925448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CC0DA6B-8107-421B-A5FB-9BE4BE57F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3722" y="1408280"/>
            <a:ext cx="7358400" cy="4190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sv-SE"/>
              <a:t>Här kan du lägga en text som hör till kartan. </a:t>
            </a:r>
          </a:p>
          <a:p>
            <a:pPr lvl="0"/>
            <a:r>
              <a:rPr lang="sv-SE"/>
              <a:t>I powerpoint-mallen för statistik finns fler exempel på tillämpning av kartan.</a:t>
            </a:r>
          </a:p>
          <a:p>
            <a:pPr lvl="0"/>
            <a:r>
              <a:rPr lang="sv-SE"/>
              <a:t>Ändra inte utseende eller placering av rubrik och text.</a:t>
            </a:r>
          </a:p>
          <a:p>
            <a:pPr lvl="0"/>
            <a:r>
              <a:rPr lang="sv-SE"/>
              <a:t>Texten ska vara 24p.</a:t>
            </a:r>
          </a:p>
        </p:txBody>
      </p:sp>
      <p:pic>
        <p:nvPicPr>
          <p:cNvPr id="3" name="Bildobjekt 2" descr="Karta över Göteborgsregionens medlemskommuner.">
            <a:extLst>
              <a:ext uri="{FF2B5EF4-FFF2-40B4-BE49-F238E27FC236}">
                <a16:creationId xmlns:a16="http://schemas.microsoft.com/office/drawing/2014/main" id="{A2AB01F2-F4CF-4B63-93A1-017D18488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20"/>
          <a:stretch/>
        </p:blipFill>
        <p:spPr>
          <a:xfrm>
            <a:off x="9061921" y="481240"/>
            <a:ext cx="2585677" cy="3778502"/>
          </a:xfrm>
          <a:prstGeom prst="rect">
            <a:avLst/>
          </a:prstGeom>
        </p:spPr>
      </p:pic>
      <p:sp>
        <p:nvSpPr>
          <p:cNvPr id="63" name="textruta 62">
            <a:extLst>
              <a:ext uri="{FF2B5EF4-FFF2-40B4-BE49-F238E27FC236}">
                <a16:creationId xmlns:a16="http://schemas.microsoft.com/office/drawing/2014/main" id="{0BA6DC93-8701-40EB-9386-881D1A2BF75B}"/>
              </a:ext>
            </a:extLst>
          </p:cNvPr>
          <p:cNvSpPr txBox="1"/>
          <p:nvPr userDrawn="1"/>
        </p:nvSpPr>
        <p:spPr>
          <a:xfrm>
            <a:off x="9296772" y="4635089"/>
            <a:ext cx="11239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	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	Alingsås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3	Göteborg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4	Härryda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5	Kungsbacka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6	Kungälv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7	Lerum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2BAAA0E7-36D2-4909-906F-7334215FF54F}"/>
              </a:ext>
            </a:extLst>
          </p:cNvPr>
          <p:cNvSpPr txBox="1"/>
          <p:nvPr userDrawn="1"/>
        </p:nvSpPr>
        <p:spPr>
          <a:xfrm>
            <a:off x="10354760" y="4635089"/>
            <a:ext cx="1423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8	Lilla Edet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9	Mölndal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10	Partille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11	Stenungsund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12	Tjörn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13	Öckerö</a:t>
            </a:r>
          </a:p>
        </p:txBody>
      </p:sp>
      <p:cxnSp>
        <p:nvCxnSpPr>
          <p:cNvPr id="65" name="Rak koppling 64">
            <a:extLst>
              <a:ext uri="{FF2B5EF4-FFF2-40B4-BE49-F238E27FC236}">
                <a16:creationId xmlns:a16="http://schemas.microsoft.com/office/drawing/2014/main" id="{D02214ED-7F95-4945-A3C0-12F94446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74755" y="4573356"/>
            <a:ext cx="2049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688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Kontak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B8D3AF6B-B148-4155-A779-F6579C9C0C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974" y="2315495"/>
            <a:ext cx="7486029" cy="351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457200" indent="0">
              <a:buNone/>
              <a:defRPr sz="2800"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latin typeface="Franklin Gothic Medium" panose="020B0603020102020204" pitchFamily="34" charset="0"/>
              </a:defRPr>
            </a:lvl3pPr>
            <a:lvl4pPr marL="1371600" indent="0">
              <a:buNone/>
              <a:defRPr sz="2000">
                <a:latin typeface="Franklin Gothic Medium" panose="020B0603020102020204" pitchFamily="34" charset="0"/>
              </a:defRPr>
            </a:lvl4pPr>
            <a:lvl5pPr marL="1828800" indent="0">
              <a:buNone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r>
              <a:rPr lang="sv-SE"/>
              <a:t>, titel, 20p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8BE6156-CF7C-4B72-AE74-88548ED232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25" y="2816938"/>
            <a:ext cx="7500779" cy="2886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Göteborgsregionen</a:t>
            </a:r>
            <a:br>
              <a:rPr lang="sv-SE"/>
            </a:br>
            <a:r>
              <a:rPr lang="sv-SE"/>
              <a:t>Ev. namn på verksamhet/projekt</a:t>
            </a:r>
            <a:br>
              <a:rPr lang="sv-SE"/>
            </a:br>
            <a:r>
              <a:rPr lang="sv-SE"/>
              <a:t>Avdelningens namn</a:t>
            </a:r>
            <a:br>
              <a:rPr lang="sv-SE"/>
            </a:br>
            <a:r>
              <a:rPr lang="sv-SE"/>
              <a:t>E-post: namn.namnsson@goteborgsregionen.se</a:t>
            </a:r>
            <a:br>
              <a:rPr lang="sv-SE"/>
            </a:br>
            <a:r>
              <a:rPr lang="sv-SE"/>
              <a:t>Telefon: 031–335 00 00</a:t>
            </a:r>
            <a:br>
              <a:rPr lang="sv-SE"/>
            </a:br>
            <a:r>
              <a:rPr lang="sv-SE"/>
              <a:t>www.goteborgsregionen.se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C08FB03-3E24-2D93-0B25-0F7F4F3C9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"/>
          <a:stretch/>
        </p:blipFill>
        <p:spPr>
          <a:xfrm>
            <a:off x="5875527" y="1418877"/>
            <a:ext cx="6316473" cy="40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45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e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10" name="Bildobjekt 9" descr="Göteborgsregionens logotyp">
            <a:extLst>
              <a:ext uri="{FF2B5EF4-FFF2-40B4-BE49-F238E27FC236}">
                <a16:creationId xmlns:a16="http://schemas.microsoft.com/office/drawing/2014/main" id="{F291891B-27B8-A4F0-32F8-49E1B873E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1" name="Rak koppling 6">
            <a:extLst>
              <a:ext uri="{FF2B5EF4-FFF2-40B4-BE49-F238E27FC236}">
                <a16:creationId xmlns:a16="http://schemas.microsoft.com/office/drawing/2014/main" id="{2C9FEEFD-B8A5-3718-0BA9-5D727ABA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9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Kontak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B8D3AF6B-B148-4155-A779-F6579C9C0C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974" y="2315495"/>
            <a:ext cx="7486029" cy="351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457200" indent="0">
              <a:buNone/>
              <a:defRPr sz="2800"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latin typeface="Franklin Gothic Medium" panose="020B0603020102020204" pitchFamily="34" charset="0"/>
              </a:defRPr>
            </a:lvl3pPr>
            <a:lvl4pPr marL="1371600" indent="0">
              <a:buNone/>
              <a:defRPr sz="2000">
                <a:latin typeface="Franklin Gothic Medium" panose="020B0603020102020204" pitchFamily="34" charset="0"/>
              </a:defRPr>
            </a:lvl4pPr>
            <a:lvl5pPr marL="1828800" indent="0">
              <a:buNone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r>
              <a:rPr lang="sv-SE"/>
              <a:t>, titel, 20p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8BE6156-CF7C-4B72-AE74-88548ED232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25" y="2816938"/>
            <a:ext cx="7500779" cy="2886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Göteborgsregionen</a:t>
            </a:r>
            <a:br>
              <a:rPr lang="sv-SE"/>
            </a:br>
            <a:r>
              <a:rPr lang="sv-SE"/>
              <a:t>Ev. namn på verksamhet/projekt</a:t>
            </a:r>
            <a:br>
              <a:rPr lang="sv-SE"/>
            </a:br>
            <a:r>
              <a:rPr lang="sv-SE"/>
              <a:t>Avdelningens namn</a:t>
            </a:r>
            <a:br>
              <a:rPr lang="sv-SE"/>
            </a:br>
            <a:r>
              <a:rPr lang="sv-SE"/>
              <a:t>E-post: namn.namnsson@goteborgsregionen.se</a:t>
            </a:r>
            <a:br>
              <a:rPr lang="sv-SE"/>
            </a:br>
            <a:r>
              <a:rPr lang="sv-SE"/>
              <a:t>Telefon: 031–335 00 00</a:t>
            </a:r>
            <a:br>
              <a:rPr lang="sv-SE"/>
            </a:br>
            <a:r>
              <a:rPr lang="sv-SE"/>
              <a:t>www.goteborgsregionen.se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5E680D6-2AE2-473F-6B8F-AA00F38EC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095" y="2046281"/>
            <a:ext cx="6225916" cy="38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2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öjdpunkter">
    <p:bg>
      <p:bgPr>
        <a:solidFill>
          <a:srgbClr val="F6A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Göteborgsregionens logotyp">
            <a:extLst>
              <a:ext uri="{FF2B5EF4-FFF2-40B4-BE49-F238E27FC236}">
                <a16:creationId xmlns:a16="http://schemas.microsoft.com/office/drawing/2014/main" id="{ADD88BE7-EF2D-43A8-9A77-8D097D1CC3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C87CF425-1615-4295-A328-F19ED34F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ubrik 1">
            <a:extLst>
              <a:ext uri="{FF2B5EF4-FFF2-40B4-BE49-F238E27FC236}">
                <a16:creationId xmlns:a16="http://schemas.microsoft.com/office/drawing/2014/main" id="{120AF09B-F968-4004-B99C-4264B0E28B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7C11C69-663C-4726-87EF-B4FE75ED77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986457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öjdpunkter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409000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Höjdpunkter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99ADDF15-7503-4130-9171-ADE00CAFB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7C6CC956-F115-469A-BC51-BBB832421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261E77E8-0953-4957-80EA-EB6B592D7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A57F156-AD40-4944-BB44-B066D106B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1134059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Höjdpunkter">
    <p:bg>
      <p:bgPr>
        <a:solidFill>
          <a:srgbClr val="EBD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48F4BAE1-A9D1-4845-ABAC-E2E14B9FA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8341FC9C-6D6A-475F-BF89-B52C227ED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F7955402-0598-41FD-9CAA-E486A0BDC1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5E9AA3A-A55E-4B4B-B1DE-4E3CCFE7FC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357939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Höjdpunkter">
    <p:bg>
      <p:bgPr>
        <a:solidFill>
          <a:srgbClr val="A9C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8AF81BBE-E87C-4728-944E-E356721ED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30DA6B90-A7A8-4EE5-8DD9-70571D7D3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1196869B-8C15-4F9D-8437-F540AC0690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128DDA2E-D026-4950-9D23-DFDD391689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4183963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Höjdpunkter">
    <p:bg>
      <p:bgPr>
        <a:solidFill>
          <a:srgbClr val="8E0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Göteborgsregionens logotyp">
            <a:extLst>
              <a:ext uri="{FF2B5EF4-FFF2-40B4-BE49-F238E27FC236}">
                <a16:creationId xmlns:a16="http://schemas.microsoft.com/office/drawing/2014/main" id="{C08F6798-2B80-452E-AE89-B063FBDA5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AD2DBA4F-AD5A-44CD-A702-7CFC60E01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ubrik 1">
            <a:extLst>
              <a:ext uri="{FF2B5EF4-FFF2-40B4-BE49-F238E27FC236}">
                <a16:creationId xmlns:a16="http://schemas.microsoft.com/office/drawing/2014/main" id="{936E6F85-2BDD-427B-98D4-A314EA0817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F1D912E-5A91-49EB-BC15-D821C44E68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2125857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Höjdpunkter">
    <p:bg>
      <p:bgPr>
        <a:solidFill>
          <a:srgbClr val="1A7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Göteborgsregionens logotyp">
            <a:extLst>
              <a:ext uri="{FF2B5EF4-FFF2-40B4-BE49-F238E27FC236}">
                <a16:creationId xmlns:a16="http://schemas.microsoft.com/office/drawing/2014/main" id="{13EEE344-11D3-4778-9335-5B0596B1B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D857E9AD-C5BE-41E3-B030-5B2B24231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ubrik 1">
            <a:extLst>
              <a:ext uri="{FF2B5EF4-FFF2-40B4-BE49-F238E27FC236}">
                <a16:creationId xmlns:a16="http://schemas.microsoft.com/office/drawing/2014/main" id="{071BAD6C-0D47-4008-9C72-A7FEC36AC6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3242446-2EF2-4CC2-B104-DE0046C80F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3189974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Höjdpunkter">
    <p:bg>
      <p:bgPr>
        <a:solidFill>
          <a:srgbClr val="00A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Göteborgsregionens logotyp">
            <a:extLst>
              <a:ext uri="{FF2B5EF4-FFF2-40B4-BE49-F238E27FC236}">
                <a16:creationId xmlns:a16="http://schemas.microsoft.com/office/drawing/2014/main" id="{620A8DF1-135E-41D9-A358-DF73E42B5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8F77B704-7D6E-4C24-9487-07F63CEA3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ubrik 1">
            <a:extLst>
              <a:ext uri="{FF2B5EF4-FFF2-40B4-BE49-F238E27FC236}">
                <a16:creationId xmlns:a16="http://schemas.microsoft.com/office/drawing/2014/main" id="{77102C89-7FBB-45C6-B1C7-08DDFACCBE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4C0EB5-C90D-4C77-B148-971D3F78F2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238606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Tit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10" name="Bildobjekt 9" descr="Göteborgsregionens logotyp">
            <a:extLst>
              <a:ext uri="{FF2B5EF4-FFF2-40B4-BE49-F238E27FC236}">
                <a16:creationId xmlns:a16="http://schemas.microsoft.com/office/drawing/2014/main" id="{F291891B-27B8-A4F0-32F8-49E1B873E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1" name="Rak koppling 6">
            <a:extLst>
              <a:ext uri="{FF2B5EF4-FFF2-40B4-BE49-F238E27FC236}">
                <a16:creationId xmlns:a16="http://schemas.microsoft.com/office/drawing/2014/main" id="{2C9FEEFD-B8A5-3718-0BA9-5D727ABA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el illustration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Göteborgsregionens logotyp">
            <a:extLst>
              <a:ext uri="{FF2B5EF4-FFF2-40B4-BE49-F238E27FC236}">
                <a16:creationId xmlns:a16="http://schemas.microsoft.com/office/drawing/2014/main" id="{87DDBB4F-493A-4B0A-9E37-D9CF21D426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771" y="-57613"/>
            <a:ext cx="1765846" cy="1249934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2" name="Bildobjekt 1" descr="Göteborgsregionens logotyp">
            <a:extLst>
              <a:ext uri="{FF2B5EF4-FFF2-40B4-BE49-F238E27FC236}">
                <a16:creationId xmlns:a16="http://schemas.microsoft.com/office/drawing/2014/main" id="{7F5CF637-F0C5-9DDE-5742-AD3F97B020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3" name="Rak koppling 4">
            <a:extLst>
              <a:ext uri="{FF2B5EF4-FFF2-40B4-BE49-F238E27FC236}">
                <a16:creationId xmlns:a16="http://schemas.microsoft.com/office/drawing/2014/main" id="{FF74136A-691A-007E-CAE2-5628317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DE526F2-CD57-CC45-7153-C6E06EB3A2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902" y="3063240"/>
            <a:ext cx="4698316" cy="28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Titel illustr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10" name="Bildobjekt 9" descr="Göteborgsregionens logotyp">
            <a:extLst>
              <a:ext uri="{FF2B5EF4-FFF2-40B4-BE49-F238E27FC236}">
                <a16:creationId xmlns:a16="http://schemas.microsoft.com/office/drawing/2014/main" id="{F291891B-27B8-A4F0-32F8-49E1B873E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1" name="Rak koppling 6">
            <a:extLst>
              <a:ext uri="{FF2B5EF4-FFF2-40B4-BE49-F238E27FC236}">
                <a16:creationId xmlns:a16="http://schemas.microsoft.com/office/drawing/2014/main" id="{2C9FEEFD-B8A5-3718-0BA9-5D727ABA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Bildobjekt 1">
            <a:extLst>
              <a:ext uri="{FF2B5EF4-FFF2-40B4-BE49-F238E27FC236}">
                <a16:creationId xmlns:a16="http://schemas.microsoft.com/office/drawing/2014/main" id="{4951CBD7-4DF9-86AC-2005-782E06A65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793" y="3207895"/>
            <a:ext cx="4056492" cy="27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3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Titel illustratio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10" name="Bildobjekt 9" descr="Göteborgsregionens logotyp">
            <a:extLst>
              <a:ext uri="{FF2B5EF4-FFF2-40B4-BE49-F238E27FC236}">
                <a16:creationId xmlns:a16="http://schemas.microsoft.com/office/drawing/2014/main" id="{F291891B-27B8-A4F0-32F8-49E1B873E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1" name="Rak koppling 6">
            <a:extLst>
              <a:ext uri="{FF2B5EF4-FFF2-40B4-BE49-F238E27FC236}">
                <a16:creationId xmlns:a16="http://schemas.microsoft.com/office/drawing/2014/main" id="{2C9FEEFD-B8A5-3718-0BA9-5D727ABA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Bildobjekt 1">
            <a:extLst>
              <a:ext uri="{FF2B5EF4-FFF2-40B4-BE49-F238E27FC236}">
                <a16:creationId xmlns:a16="http://schemas.microsoft.com/office/drawing/2014/main" id="{6FF16A92-0B31-D441-20FE-F8F2EC6FD1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793" y="3207895"/>
            <a:ext cx="4056492" cy="27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0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4 Titel illustration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ubrik 1">
            <a:extLst>
              <a:ext uri="{FF2B5EF4-FFF2-40B4-BE49-F238E27FC236}">
                <a16:creationId xmlns:a16="http://schemas.microsoft.com/office/drawing/2014/main" id="{C934C271-6F03-339A-EDA7-A6A1A2FE74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4" name="Platshållare för text 13">
            <a:extLst>
              <a:ext uri="{FF2B5EF4-FFF2-40B4-BE49-F238E27FC236}">
                <a16:creationId xmlns:a16="http://schemas.microsoft.com/office/drawing/2014/main" id="{D5AAFABB-84D8-8594-5778-D629DB6F84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5" name="Platshållare för text 13">
            <a:extLst>
              <a:ext uri="{FF2B5EF4-FFF2-40B4-BE49-F238E27FC236}">
                <a16:creationId xmlns:a16="http://schemas.microsoft.com/office/drawing/2014/main" id="{50806599-AADB-3A6D-DFB3-F64A187EB5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2EDE276B-A4BB-1F0A-31ED-8531D4C5BC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3441226-FBB9-78F6-29B7-14AC340F68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793" y="3207895"/>
            <a:ext cx="4056492" cy="27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6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Höjdpunkter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156218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833" r:id="rId2"/>
    <p:sldLayoutId id="2147483834" r:id="rId3"/>
    <p:sldLayoutId id="2147483843" r:id="rId4"/>
    <p:sldLayoutId id="2147483821" r:id="rId5"/>
    <p:sldLayoutId id="2147483822" r:id="rId6"/>
    <p:sldLayoutId id="2147483823" r:id="rId7"/>
    <p:sldLayoutId id="2147483842" r:id="rId8"/>
    <p:sldLayoutId id="21474838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9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Göteborgsregionens logotyp">
            <a:extLst>
              <a:ext uri="{FF2B5EF4-FFF2-40B4-BE49-F238E27FC236}">
                <a16:creationId xmlns:a16="http://schemas.microsoft.com/office/drawing/2014/main" id="{757F0D23-5878-469E-8761-52FA729C39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A1D86E8A-D618-4877-8571-418012BEF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91121" y="5921300"/>
            <a:ext cx="75177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3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3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öteborgsregionens logotyp">
            <a:extLst>
              <a:ext uri="{FF2B5EF4-FFF2-40B4-BE49-F238E27FC236}">
                <a16:creationId xmlns:a16="http://schemas.microsoft.com/office/drawing/2014/main" id="{04FF0BED-4B02-45E6-862A-CC266371C3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C9F49F43-4276-4391-9826-207125DD0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57" r:id="rId2"/>
    <p:sldLayoutId id="2147483763" r:id="rId3"/>
    <p:sldLayoutId id="2147483759" r:id="rId4"/>
    <p:sldLayoutId id="2147483792" r:id="rId5"/>
    <p:sldLayoutId id="2147483825" r:id="rId6"/>
    <p:sldLayoutId id="2147483761" r:id="rId7"/>
    <p:sldLayoutId id="2147483762" r:id="rId8"/>
    <p:sldLayoutId id="2147483845" r:id="rId9"/>
    <p:sldLayoutId id="2147483844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A6964AF-7973-43F2-A5AF-D04259FF522D}"/>
              </a:ext>
            </a:extLst>
          </p:cNvPr>
          <p:cNvSpPr txBox="1">
            <a:spLocks/>
          </p:cNvSpPr>
          <p:nvPr userDrawn="1"/>
        </p:nvSpPr>
        <p:spPr>
          <a:xfrm>
            <a:off x="773723" y="1386039"/>
            <a:ext cx="5965148" cy="7218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Kontakt</a:t>
            </a:r>
          </a:p>
        </p:txBody>
      </p:sp>
      <p:pic>
        <p:nvPicPr>
          <p:cNvPr id="2" name="Bildobjekt 1" descr="Göteborgsregionens logotyp">
            <a:extLst>
              <a:ext uri="{FF2B5EF4-FFF2-40B4-BE49-F238E27FC236}">
                <a16:creationId xmlns:a16="http://schemas.microsoft.com/office/drawing/2014/main" id="{CEBE40CF-F5CF-3C54-9CF8-CD30500D5A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3" name="Rak koppling 11">
            <a:extLst>
              <a:ext uri="{FF2B5EF4-FFF2-40B4-BE49-F238E27FC236}">
                <a16:creationId xmlns:a16="http://schemas.microsoft.com/office/drawing/2014/main" id="{A614240F-7F4E-D19C-9108-60C6B4C3D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6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8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28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B7867-968E-9F3B-C53D-23B3AFA4F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6">
            <a:extLst>
              <a:ext uri="{FF2B5EF4-FFF2-40B4-BE49-F238E27FC236}">
                <a16:creationId xmlns:a16="http://schemas.microsoft.com/office/drawing/2014/main" id="{990A4277-051C-FA76-DBF6-70A5C0006289}"/>
              </a:ext>
            </a:extLst>
          </p:cNvPr>
          <p:cNvSpPr txBox="1">
            <a:spLocks/>
          </p:cNvSpPr>
          <p:nvPr/>
        </p:nvSpPr>
        <p:spPr>
          <a:xfrm>
            <a:off x="750626" y="2798444"/>
            <a:ext cx="8024884" cy="2114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Generativ AI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3D46620-BE5E-63F8-9296-FBB48B6C2655}"/>
              </a:ext>
            </a:extLst>
          </p:cNvPr>
          <p:cNvSpPr txBox="1"/>
          <p:nvPr/>
        </p:nvSpPr>
        <p:spPr>
          <a:xfrm>
            <a:off x="9242502" y="3210706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Maj 2025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AEEEDB3C-7D1F-FFEB-17B2-3D7D0A9AD6CD}"/>
              </a:ext>
            </a:extLst>
          </p:cNvPr>
          <p:cNvCxnSpPr>
            <a:cxnSpLocks/>
          </p:cNvCxnSpPr>
          <p:nvPr/>
        </p:nvCxnSpPr>
        <p:spPr>
          <a:xfrm>
            <a:off x="9333649" y="3905844"/>
            <a:ext cx="2044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2ABF67DA-796C-8943-FFDD-B9E26F5A080A}"/>
              </a:ext>
            </a:extLst>
          </p:cNvPr>
          <p:cNvSpPr txBox="1"/>
          <p:nvPr/>
        </p:nvSpPr>
        <p:spPr>
          <a:xfrm>
            <a:off x="814087" y="4127034"/>
            <a:ext cx="6932188" cy="14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Ett ramverk för kompetensutveckling</a:t>
            </a:r>
            <a:endParaRPr kumimoji="0" lang="sv-SE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DFD9D3D-8FD9-4F2D-B6E4-705FA463C0E1}"/>
              </a:ext>
            </a:extLst>
          </p:cNvPr>
          <p:cNvSpPr txBox="1"/>
          <p:nvPr/>
        </p:nvSpPr>
        <p:spPr>
          <a:xfrm>
            <a:off x="9242502" y="4127034"/>
            <a:ext cx="2424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Göteborgsregionens Innovationsarena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DF41884-6098-7C3A-19E5-E6DF67BB5458}"/>
              </a:ext>
            </a:extLst>
          </p:cNvPr>
          <p:cNvSpPr txBox="1"/>
          <p:nvPr/>
        </p:nvSpPr>
        <p:spPr>
          <a:xfrm>
            <a:off x="9242502" y="2294379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Version 1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D773FBC4-F51B-F29D-9E93-0B1EC4E8C976}"/>
              </a:ext>
            </a:extLst>
          </p:cNvPr>
          <p:cNvCxnSpPr>
            <a:cxnSpLocks/>
          </p:cNvCxnSpPr>
          <p:nvPr/>
        </p:nvCxnSpPr>
        <p:spPr>
          <a:xfrm>
            <a:off x="9333649" y="2989517"/>
            <a:ext cx="2044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9F758-6AA4-A15C-0C25-BE0A81DB7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F0F6C90B-7E65-E89B-A278-1F04283253D4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798D6DA4-9F04-F5B4-3F27-7DC77ABC4D09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BFF2DA3B-4848-B6F2-CF04-DC218A1C25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Förstå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8C7014E-47BB-00F2-8531-4BFF37CD72EE}"/>
              </a:ext>
            </a:extLst>
          </p:cNvPr>
          <p:cNvSpPr txBox="1"/>
          <p:nvPr/>
        </p:nvSpPr>
        <p:spPr>
          <a:xfrm>
            <a:off x="308438" y="2289427"/>
            <a:ext cx="220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Att </a:t>
            </a:r>
            <a:r>
              <a:rPr lang="sv-SE" sz="16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förstå generativ AI kan ses som en grundkompetens i dagens samhälle. </a:t>
            </a:r>
            <a:endParaRPr lang="sv-SE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82D9F676-EC8E-A795-254B-8E3B32C76ADD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3EBE757F-3F1D-BB2B-7281-529BA372EEE2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7063066-ECE4-1428-2643-912BE1AAD400}"/>
              </a:ext>
            </a:extLst>
          </p:cNvPr>
          <p:cNvSpPr txBox="1"/>
          <p:nvPr/>
        </p:nvSpPr>
        <p:spPr>
          <a:xfrm>
            <a:off x="4135554" y="1949116"/>
            <a:ext cx="6004908" cy="3011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Den här delen av ramverket riktar sig till alla, oavsett yrkesroll. 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Förstå-spåret syftar till att bygga en gemensam kunskapsgrund kring vad tekniken är, hur den fungerar och vilken påverkan den har.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Genom att öka organisationen gemensamma förståelse ökar också förmågan att använda tekniken ansvarsfullt, kreativt och medvetet.</a:t>
            </a:r>
            <a:endParaRPr kumimoji="0" lang="sv-SE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44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5B4BC-C28E-81A0-44CE-FBD355E29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D690FAC9-3F11-28BF-2BA4-6834B8763515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ECE3BD4B-738B-F221-A479-B75C39475EC5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67EF4BE4-1055-55B2-A014-26E20CBB5E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Förstå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9A28657-7B36-6070-7BA2-00BFEFE725C6}"/>
              </a:ext>
            </a:extLst>
          </p:cNvPr>
          <p:cNvSpPr txBox="1"/>
          <p:nvPr/>
        </p:nvSpPr>
        <p:spPr>
          <a:xfrm>
            <a:off x="308438" y="2289427"/>
            <a:ext cx="220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Att </a:t>
            </a:r>
            <a:r>
              <a:rPr lang="sv-SE" sz="16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förstå generativ AI kan ses som en grundkompetens i dagens samhälle. </a:t>
            </a:r>
            <a:endParaRPr lang="sv-SE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C71065A0-C8BC-89AB-AF7E-68D0AC328588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116B95E8-3E74-DA28-BD64-15E727E33F34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7E8A4C7-569E-9A5C-CC68-79C16398E715}"/>
              </a:ext>
            </a:extLst>
          </p:cNvPr>
          <p:cNvSpPr/>
          <p:nvPr/>
        </p:nvSpPr>
        <p:spPr>
          <a:xfrm>
            <a:off x="4637440" y="1141559"/>
            <a:ext cx="1942757" cy="17392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generativ AI?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AD3838B-9221-8056-A1F2-84E1FF51C66C}"/>
              </a:ext>
            </a:extLst>
          </p:cNvPr>
          <p:cNvSpPr/>
          <p:nvPr/>
        </p:nvSpPr>
        <p:spPr>
          <a:xfrm>
            <a:off x="7374100" y="1141558"/>
            <a:ext cx="1942756" cy="17392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risker och möjligheter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818135A-7D92-1BAF-A20C-F99B6751FD46}"/>
              </a:ext>
            </a:extLst>
          </p:cNvPr>
          <p:cNvSpPr/>
          <p:nvPr/>
        </p:nvSpPr>
        <p:spPr>
          <a:xfrm>
            <a:off x="4637441" y="3467498"/>
            <a:ext cx="1942756" cy="17392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AI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F6B8798-EA43-F868-C5EF-911EB38947A4}"/>
              </a:ext>
            </a:extLst>
          </p:cNvPr>
          <p:cNvSpPr/>
          <p:nvPr/>
        </p:nvSpPr>
        <p:spPr>
          <a:xfrm>
            <a:off x="7374100" y="3467498"/>
            <a:ext cx="1942756" cy="17392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samhälle – en påverkande kraft</a:t>
            </a:r>
          </a:p>
        </p:txBody>
      </p:sp>
    </p:spTree>
    <p:extLst>
      <p:ext uri="{BB962C8B-B14F-4D97-AF65-F5344CB8AC3E}">
        <p14:creationId xmlns:p14="http://schemas.microsoft.com/office/powerpoint/2010/main" val="3425527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D361E-41A9-ADD8-25B1-C943A3E8E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5094F35B-5F96-630C-77DD-CFEBBC6C6DD1}"/>
              </a:ext>
            </a:extLst>
          </p:cNvPr>
          <p:cNvSpPr/>
          <p:nvPr/>
        </p:nvSpPr>
        <p:spPr>
          <a:xfrm>
            <a:off x="1521771" y="822736"/>
            <a:ext cx="8243573" cy="3810469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77F59FE-86B9-74C6-6AC4-5CF10DEA3E78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E351C33-16C0-380C-EF07-4F42643F6ABA}"/>
              </a:ext>
            </a:extLst>
          </p:cNvPr>
          <p:cNvSpPr txBox="1"/>
          <p:nvPr/>
        </p:nvSpPr>
        <p:spPr>
          <a:xfrm>
            <a:off x="2521500" y="1637455"/>
            <a:ext cx="62441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Att ha en grundläggande förståelse för hur tekniken fungerar är en förutsättning för att använda generativ AI på ett klokt sätt.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Därför behöver kompetensutvecklingen ge en introduktion till hur generativ AI fungerar, vilka möjligheter och begränsningar som finns och vilka begrepp som är viktiga att känna till.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5D024CB-43E4-8892-982C-487406E19F41}"/>
              </a:ext>
            </a:extLst>
          </p:cNvPr>
          <p:cNvSpPr/>
          <p:nvPr/>
        </p:nvSpPr>
        <p:spPr>
          <a:xfrm>
            <a:off x="760672" y="431543"/>
            <a:ext cx="1522199" cy="13793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generativ AI?</a:t>
            </a:r>
          </a:p>
        </p:txBody>
      </p:sp>
      <p:sp>
        <p:nvSpPr>
          <p:cNvPr id="22" name="Rubrik 5">
            <a:extLst>
              <a:ext uri="{FF2B5EF4-FFF2-40B4-BE49-F238E27FC236}">
                <a16:creationId xmlns:a16="http://schemas.microsoft.com/office/drawing/2014/main" id="{A2264493-9199-D5BB-EB78-9DF8B23F5794}"/>
              </a:ext>
            </a:extLst>
          </p:cNvPr>
          <p:cNvSpPr txBox="1">
            <a:spLocks/>
          </p:cNvSpPr>
          <p:nvPr/>
        </p:nvSpPr>
        <p:spPr>
          <a:xfrm>
            <a:off x="10547574" y="3730700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82D129B5-4DC6-4BF1-5AD0-3FB036DA8B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1617" y="4228615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46E896C7-DB09-A866-E6AE-D6883FE65867}"/>
              </a:ext>
            </a:extLst>
          </p:cNvPr>
          <p:cNvCxnSpPr>
            <a:cxnSpLocks/>
          </p:cNvCxnSpPr>
          <p:nvPr/>
        </p:nvCxnSpPr>
        <p:spPr>
          <a:xfrm flipH="1">
            <a:off x="10241742" y="4716306"/>
            <a:ext cx="1189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CA2EA4B5-C761-97E9-550A-CAE6FB936177}"/>
              </a:ext>
            </a:extLst>
          </p:cNvPr>
          <p:cNvSpPr/>
          <p:nvPr/>
        </p:nvSpPr>
        <p:spPr>
          <a:xfrm>
            <a:off x="9238785" y="48423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AI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46D56C5-A014-50E6-8026-64A3ADE233AE}"/>
              </a:ext>
            </a:extLst>
          </p:cNvPr>
          <p:cNvSpPr/>
          <p:nvPr/>
        </p:nvSpPr>
        <p:spPr>
          <a:xfrm>
            <a:off x="8077969" y="48450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risker och möjligheter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03029E8-ACE9-E849-5622-604F1A09D47C}"/>
              </a:ext>
            </a:extLst>
          </p:cNvPr>
          <p:cNvSpPr/>
          <p:nvPr/>
        </p:nvSpPr>
        <p:spPr>
          <a:xfrm>
            <a:off x="10399603" y="48423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samhälle – en påverkande kraft</a:t>
            </a:r>
          </a:p>
        </p:txBody>
      </p:sp>
    </p:spTree>
    <p:extLst>
      <p:ext uri="{BB962C8B-B14F-4D97-AF65-F5344CB8AC3E}">
        <p14:creationId xmlns:p14="http://schemas.microsoft.com/office/powerpoint/2010/main" val="2404901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289BF-8547-65DD-87FB-9BE940434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ak 28">
            <a:extLst>
              <a:ext uri="{FF2B5EF4-FFF2-40B4-BE49-F238E27FC236}">
                <a16:creationId xmlns:a16="http://schemas.microsoft.com/office/drawing/2014/main" id="{B78814F2-3763-17CA-2BBA-E8D7073FC60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993650" y="972644"/>
            <a:ext cx="3136034" cy="37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6A409F56-56AF-29C8-2A09-BFC8C84B6764}"/>
              </a:ext>
            </a:extLst>
          </p:cNvPr>
          <p:cNvSpPr/>
          <p:nvPr/>
        </p:nvSpPr>
        <p:spPr>
          <a:xfrm>
            <a:off x="1675175" y="1711725"/>
            <a:ext cx="9981430" cy="3946348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B1E01F42-DC49-46B9-4D9F-1B38BD0A84E0}"/>
              </a:ext>
            </a:extLst>
          </p:cNvPr>
          <p:cNvSpPr txBox="1">
            <a:spLocks/>
          </p:cNvSpPr>
          <p:nvPr/>
        </p:nvSpPr>
        <p:spPr>
          <a:xfrm>
            <a:off x="1847253" y="1872107"/>
            <a:ext cx="4818637" cy="3360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Hur kom vi hit?</a:t>
            </a:r>
            <a:b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lang="sv-SE" sz="1600" dirty="0">
                <a:latin typeface="Franklin Gothic Book" panose="020B0503020102020204" pitchFamily="34" charset="0"/>
              </a:rPr>
              <a:t>En historisk tillbakablick på utvecklingen av AI, från regelbaserade system till dagens djupinlärning</a:t>
            </a:r>
            <a:endParaRPr kumimoji="0" lang="sv-SE" sz="1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Hur fungerar, och fungerar inte, en språkmodell?</a:t>
            </a:r>
            <a:b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lang="sv-SE" sz="1600" dirty="0"/>
              <a:t>Grundläggande kunskap om hur språkmodeller förutspår text och simulerar, snarare än förstår, språk.</a:t>
            </a: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Vad är träningsdata och varför spelar det roll?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Grundläggande kunskap om att kvaliteten och typen av data avgör vad modellen kan och inte kan göra.</a:t>
            </a:r>
          </a:p>
          <a:p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2C41B68A-DD4D-3BB4-CCDC-7563BAEAE560}"/>
              </a:ext>
            </a:extLst>
          </p:cNvPr>
          <p:cNvSpPr txBox="1">
            <a:spLocks/>
          </p:cNvSpPr>
          <p:nvPr/>
        </p:nvSpPr>
        <p:spPr>
          <a:xfrm>
            <a:off x="6830620" y="1976583"/>
            <a:ext cx="4818637" cy="3360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Exempel på generativa modeller 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Genomgång av olika modeller och deras funktioner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Skillnaden mellan skapande och klassificerande modeller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När behövs en modell som tolkar data, och när behövs en som skapar nytt innehåll från data?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Prompting</a:t>
            </a: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 och "human-in-the-loop".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Människans roll i att styra och förbättra modellens output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A6D93B3B-8C76-428A-000F-58A6C6E21C7C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BE3F605F-27D2-9308-2CAA-FFE5C3D2E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AC476473-C3C5-7E55-AE40-874071C2A524}"/>
              </a:ext>
            </a:extLst>
          </p:cNvPr>
          <p:cNvCxnSpPr>
            <a:cxnSpLocks/>
          </p:cNvCxnSpPr>
          <p:nvPr/>
        </p:nvCxnSpPr>
        <p:spPr>
          <a:xfrm>
            <a:off x="1675175" y="377411"/>
            <a:ext cx="0" cy="835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5025C601-5120-0EE0-7E44-2D3E8E0BAF53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9D58EF3-F1A0-EB5E-6057-397C08F7E991}"/>
              </a:ext>
            </a:extLst>
          </p:cNvPr>
          <p:cNvSpPr/>
          <p:nvPr/>
        </p:nvSpPr>
        <p:spPr>
          <a:xfrm>
            <a:off x="9473153" y="5257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</a:t>
            </a:r>
            <a:b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C815E24-0446-992D-ABF4-E84DE7D11D53}"/>
              </a:ext>
            </a:extLst>
          </p:cNvPr>
          <p:cNvSpPr/>
          <p:nvPr/>
        </p:nvSpPr>
        <p:spPr>
          <a:xfrm>
            <a:off x="8312337" y="5284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</a:t>
            </a:r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risker och möjligheter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B3AAD8E-3D67-BD40-EF53-57F1A5CDBA5E}"/>
              </a:ext>
            </a:extLst>
          </p:cNvPr>
          <p:cNvSpPr/>
          <p:nvPr/>
        </p:nvSpPr>
        <p:spPr>
          <a:xfrm>
            <a:off x="10633971" y="5257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samhälle – en påverkande kraft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9727408-8EB0-71C4-669A-D9F93AF3653B}"/>
              </a:ext>
            </a:extLst>
          </p:cNvPr>
          <p:cNvSpPr txBox="1"/>
          <p:nvPr/>
        </p:nvSpPr>
        <p:spPr>
          <a:xfrm>
            <a:off x="1798005" y="828267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Franklin Gothic Book" panose="020B0503020102020204" pitchFamily="34" charset="0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4FE20C0C-6599-AF98-28D2-76E63A09DCA8}"/>
              </a:ext>
            </a:extLst>
          </p:cNvPr>
          <p:cNvSpPr txBox="1"/>
          <p:nvPr/>
        </p:nvSpPr>
        <p:spPr>
          <a:xfrm>
            <a:off x="1798005" y="491914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Franklin Gothic Medium" panose="020B0603020102020204" pitchFamily="34" charset="0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D3B66C7-ABBC-396F-AFF7-37BB49D4D74F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4B70F983-420C-5EB5-45CE-85771181D638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0A57BADB-8597-0B22-F8A9-B2DA98B83EEA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1D807A6-0E14-364C-F736-9F9862B5AD6E}"/>
              </a:ext>
            </a:extLst>
          </p:cNvPr>
          <p:cNvSpPr/>
          <p:nvPr/>
        </p:nvSpPr>
        <p:spPr>
          <a:xfrm>
            <a:off x="7129684" y="533607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generativ AI?</a:t>
            </a:r>
          </a:p>
        </p:txBody>
      </p:sp>
    </p:spTree>
    <p:extLst>
      <p:ext uri="{BB962C8B-B14F-4D97-AF65-F5344CB8AC3E}">
        <p14:creationId xmlns:p14="http://schemas.microsoft.com/office/powerpoint/2010/main" val="1932240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0F20C-7601-C52D-FDDB-261CDFF6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0E1CE864-2DF3-7578-D3B5-F498F8DFFF87}"/>
              </a:ext>
            </a:extLst>
          </p:cNvPr>
          <p:cNvSpPr/>
          <p:nvPr/>
        </p:nvSpPr>
        <p:spPr>
          <a:xfrm>
            <a:off x="1521771" y="822736"/>
            <a:ext cx="8243573" cy="3810469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670E56D-FE0E-18C8-B076-71C8C9450C21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CD2C97E-4665-C51C-75C3-BBC2264FDBC2}"/>
              </a:ext>
            </a:extLst>
          </p:cNvPr>
          <p:cNvSpPr txBox="1"/>
          <p:nvPr/>
        </p:nvSpPr>
        <p:spPr>
          <a:xfrm>
            <a:off x="2641512" y="1142920"/>
            <a:ext cx="63796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Generativ AI i välfärden innebär nya juridiska frågor och ett förändrat ansvar.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Kompetensutvecklingen behöver ge medarbetare en grundläggande förståelse för hur lagar och regler påverkar användningen av AI, från dataskydd och informationssäkerhet till upphovsrätt och ansvarsfördelning.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När teknik och juridik utvecklas parallellt blir det avgörande att kunna navigera i ett landskap där ramarna ännu inte är helt färdiga.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50C1363-3896-4A2A-7ED3-05D00A6F6260}"/>
              </a:ext>
            </a:extLst>
          </p:cNvPr>
          <p:cNvSpPr/>
          <p:nvPr/>
        </p:nvSpPr>
        <p:spPr>
          <a:xfrm>
            <a:off x="760672" y="431543"/>
            <a:ext cx="1522199" cy="13793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risker och möjligheter</a:t>
            </a:r>
          </a:p>
        </p:txBody>
      </p:sp>
      <p:sp>
        <p:nvSpPr>
          <p:cNvPr id="22" name="Rubrik 5">
            <a:extLst>
              <a:ext uri="{FF2B5EF4-FFF2-40B4-BE49-F238E27FC236}">
                <a16:creationId xmlns:a16="http://schemas.microsoft.com/office/drawing/2014/main" id="{1EB5BB1A-9E0E-95FA-9403-DB93CA4A00F6}"/>
              </a:ext>
            </a:extLst>
          </p:cNvPr>
          <p:cNvSpPr txBox="1">
            <a:spLocks/>
          </p:cNvSpPr>
          <p:nvPr/>
        </p:nvSpPr>
        <p:spPr>
          <a:xfrm>
            <a:off x="10547574" y="3730700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5ADBC6F6-D07F-3C22-329B-E13C409B2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1617" y="4228615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7D34D398-67E8-F9F3-A7DC-32180924486B}"/>
              </a:ext>
            </a:extLst>
          </p:cNvPr>
          <p:cNvCxnSpPr>
            <a:cxnSpLocks/>
          </p:cNvCxnSpPr>
          <p:nvPr/>
        </p:nvCxnSpPr>
        <p:spPr>
          <a:xfrm flipH="1">
            <a:off x="10241742" y="4716306"/>
            <a:ext cx="1189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C9A85447-2974-E94F-FAA9-4CD6DD5D6A12}"/>
              </a:ext>
            </a:extLst>
          </p:cNvPr>
          <p:cNvSpPr/>
          <p:nvPr/>
        </p:nvSpPr>
        <p:spPr>
          <a:xfrm>
            <a:off x="9238785" y="48423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AI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86C658F-D864-F1B8-7A34-A5A36B4986F6}"/>
              </a:ext>
            </a:extLst>
          </p:cNvPr>
          <p:cNvSpPr/>
          <p:nvPr/>
        </p:nvSpPr>
        <p:spPr>
          <a:xfrm>
            <a:off x="10399603" y="48423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samhälle – en påverkande kraft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7590C69-9F0C-0CD8-923B-6379B254CC6F}"/>
              </a:ext>
            </a:extLst>
          </p:cNvPr>
          <p:cNvSpPr/>
          <p:nvPr/>
        </p:nvSpPr>
        <p:spPr>
          <a:xfrm>
            <a:off x="6917151" y="4842342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generativ AI?</a:t>
            </a:r>
          </a:p>
        </p:txBody>
      </p:sp>
    </p:spTree>
    <p:extLst>
      <p:ext uri="{BB962C8B-B14F-4D97-AF65-F5344CB8AC3E}">
        <p14:creationId xmlns:p14="http://schemas.microsoft.com/office/powerpoint/2010/main" val="1431019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B1134-44A7-99DA-AA90-D291298BE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ak 28">
            <a:extLst>
              <a:ext uri="{FF2B5EF4-FFF2-40B4-BE49-F238E27FC236}">
                <a16:creationId xmlns:a16="http://schemas.microsoft.com/office/drawing/2014/main" id="{D873D9FD-D123-8A74-CACC-BE5658E60561}"/>
              </a:ext>
            </a:extLst>
          </p:cNvPr>
          <p:cNvCxnSpPr>
            <a:cxnSpLocks/>
          </p:cNvCxnSpPr>
          <p:nvPr/>
        </p:nvCxnSpPr>
        <p:spPr>
          <a:xfrm flipH="1">
            <a:off x="3993650" y="1010353"/>
            <a:ext cx="2939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71476163-36BB-F00E-17A9-962C62B9513C}"/>
              </a:ext>
            </a:extLst>
          </p:cNvPr>
          <p:cNvSpPr/>
          <p:nvPr/>
        </p:nvSpPr>
        <p:spPr>
          <a:xfrm>
            <a:off x="257591" y="1610435"/>
            <a:ext cx="3736059" cy="4076081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ACDE151F-F8B0-66AF-A4CB-6EC877FF6585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CDBD4E9-4770-8D02-5B33-995A06EE6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14FCABC-DB57-20FC-9A75-BB1FED3A48FD}"/>
              </a:ext>
            </a:extLst>
          </p:cNvPr>
          <p:cNvCxnSpPr>
            <a:cxnSpLocks/>
          </p:cNvCxnSpPr>
          <p:nvPr/>
        </p:nvCxnSpPr>
        <p:spPr>
          <a:xfrm>
            <a:off x="1675175" y="377411"/>
            <a:ext cx="0" cy="835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27C1A36A-E5A1-33D0-867A-6DC9E3FBEF14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EEA5CE7-AA5F-D75C-6474-9A220F84E939}"/>
              </a:ext>
            </a:extLst>
          </p:cNvPr>
          <p:cNvSpPr/>
          <p:nvPr/>
        </p:nvSpPr>
        <p:spPr>
          <a:xfrm>
            <a:off x="9473153" y="5257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</a:t>
            </a:r>
            <a:b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FF335A1-5C4B-4372-1EBB-B35A26F8C0AA}"/>
              </a:ext>
            </a:extLst>
          </p:cNvPr>
          <p:cNvSpPr/>
          <p:nvPr/>
        </p:nvSpPr>
        <p:spPr>
          <a:xfrm>
            <a:off x="8312337" y="5284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</a:t>
            </a:r>
            <a:r>
              <a:rPr lang="sv-SE" sz="1200" dirty="0">
                <a:solidFill>
                  <a:prstClr val="black"/>
                </a:solidFill>
                <a:latin typeface="Franklin Gothic Book" panose="020B0503020102020204" pitchFamily="34" charset="0"/>
              </a:rPr>
              <a:t>risker och möjligheter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D19DDA4-7C91-01AB-95ED-C6419910F03A}"/>
              </a:ext>
            </a:extLst>
          </p:cNvPr>
          <p:cNvSpPr/>
          <p:nvPr/>
        </p:nvSpPr>
        <p:spPr>
          <a:xfrm>
            <a:off x="10633971" y="5257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samhälle – en påverkande kraft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C7D948F7-75D2-502E-DF54-78F1598D7114}"/>
              </a:ext>
            </a:extLst>
          </p:cNvPr>
          <p:cNvSpPr txBox="1"/>
          <p:nvPr/>
        </p:nvSpPr>
        <p:spPr>
          <a:xfrm>
            <a:off x="1798005" y="828267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Franklin Gothic Book" panose="020B0503020102020204" pitchFamily="34" charset="0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FD12B2EB-0BB8-1D51-4FDB-70AB14676565}"/>
              </a:ext>
            </a:extLst>
          </p:cNvPr>
          <p:cNvSpPr txBox="1"/>
          <p:nvPr/>
        </p:nvSpPr>
        <p:spPr>
          <a:xfrm>
            <a:off x="1798005" y="491914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Franklin Gothic Medium" panose="020B0603020102020204" pitchFamily="34" charset="0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81B797ED-50AF-AE03-1185-9366EF98EC9C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CA2C386D-703D-0844-59C3-EA6B222F646D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86933FE2-8210-0688-12B0-FF2F67971891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C312AD1-0777-0008-3D83-4037CA6FC1C1}"/>
              </a:ext>
            </a:extLst>
          </p:cNvPr>
          <p:cNvSpPr/>
          <p:nvPr/>
        </p:nvSpPr>
        <p:spPr>
          <a:xfrm>
            <a:off x="7129684" y="533607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generativ AI?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1C7F6A-769A-2D1B-08DF-B1CD7BF483A6}"/>
              </a:ext>
            </a:extLst>
          </p:cNvPr>
          <p:cNvSpPr/>
          <p:nvPr/>
        </p:nvSpPr>
        <p:spPr>
          <a:xfrm>
            <a:off x="4287100" y="1610435"/>
            <a:ext cx="3736059" cy="4076081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AB08EDB-6C9A-E84B-26FE-B90703C046EF}"/>
              </a:ext>
            </a:extLst>
          </p:cNvPr>
          <p:cNvSpPr txBox="1">
            <a:spLocks/>
          </p:cNvSpPr>
          <p:nvPr/>
        </p:nvSpPr>
        <p:spPr>
          <a:xfrm>
            <a:off x="376926" y="1774165"/>
            <a:ext cx="1915898" cy="3452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Juridiska ramar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8B55F897-A1A7-B3A1-B4AE-C66D628D0357}"/>
              </a:ext>
            </a:extLst>
          </p:cNvPr>
          <p:cNvSpPr txBox="1">
            <a:spLocks/>
          </p:cNvSpPr>
          <p:nvPr/>
        </p:nvSpPr>
        <p:spPr>
          <a:xfrm>
            <a:off x="4405289" y="1774165"/>
            <a:ext cx="2964501" cy="3452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Risker och sårbarheter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981FC76-3C7E-310C-7B92-5231A59C91E5}"/>
              </a:ext>
            </a:extLst>
          </p:cNvPr>
          <p:cNvSpPr/>
          <p:nvPr/>
        </p:nvSpPr>
        <p:spPr>
          <a:xfrm>
            <a:off x="8312337" y="1610435"/>
            <a:ext cx="3736059" cy="4076081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1E387E05-2B77-7743-62E9-01119B0D827C}"/>
              </a:ext>
            </a:extLst>
          </p:cNvPr>
          <p:cNvSpPr txBox="1">
            <a:spLocks/>
          </p:cNvSpPr>
          <p:nvPr/>
        </p:nvSpPr>
        <p:spPr>
          <a:xfrm>
            <a:off x="8430527" y="1774165"/>
            <a:ext cx="1915898" cy="3452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Möjligheter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CCEA9DA9-7680-D048-B2CA-FB8A16A221E3}"/>
              </a:ext>
            </a:extLst>
          </p:cNvPr>
          <p:cNvCxnSpPr>
            <a:cxnSpLocks/>
          </p:cNvCxnSpPr>
          <p:nvPr/>
        </p:nvCxnSpPr>
        <p:spPr>
          <a:xfrm flipH="1">
            <a:off x="390850" y="2213209"/>
            <a:ext cx="190197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>
            <a:extLst>
              <a:ext uri="{FF2B5EF4-FFF2-40B4-BE49-F238E27FC236}">
                <a16:creationId xmlns:a16="http://schemas.microsoft.com/office/drawing/2014/main" id="{D4E593FC-9688-CADB-CC75-3812DA2D7710}"/>
              </a:ext>
            </a:extLst>
          </p:cNvPr>
          <p:cNvCxnSpPr>
            <a:cxnSpLocks/>
          </p:cNvCxnSpPr>
          <p:nvPr/>
        </p:nvCxnSpPr>
        <p:spPr>
          <a:xfrm flipH="1" flipV="1">
            <a:off x="4512614" y="2213209"/>
            <a:ext cx="2420449" cy="681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>
            <a:extLst>
              <a:ext uri="{FF2B5EF4-FFF2-40B4-BE49-F238E27FC236}">
                <a16:creationId xmlns:a16="http://schemas.microsoft.com/office/drawing/2014/main" id="{0F632C6D-FB86-7A41-CC0B-68E430DD7874}"/>
              </a:ext>
            </a:extLst>
          </p:cNvPr>
          <p:cNvCxnSpPr>
            <a:cxnSpLocks/>
          </p:cNvCxnSpPr>
          <p:nvPr/>
        </p:nvCxnSpPr>
        <p:spPr>
          <a:xfrm flipH="1">
            <a:off x="8522166" y="2220027"/>
            <a:ext cx="190197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latshållare för text 3">
            <a:extLst>
              <a:ext uri="{FF2B5EF4-FFF2-40B4-BE49-F238E27FC236}">
                <a16:creationId xmlns:a16="http://schemas.microsoft.com/office/drawing/2014/main" id="{E7BD4608-5CBD-BD5C-68FF-0307569B618F}"/>
              </a:ext>
            </a:extLst>
          </p:cNvPr>
          <p:cNvSpPr txBox="1">
            <a:spLocks/>
          </p:cNvSpPr>
          <p:nvPr/>
        </p:nvSpPr>
        <p:spPr>
          <a:xfrm>
            <a:off x="376926" y="2413513"/>
            <a:ext cx="3438224" cy="3072700"/>
          </a:xfrm>
          <a:prstGeom prst="rect">
            <a:avLst/>
          </a:prstGeom>
        </p:spPr>
        <p:txBody>
          <a:bodyPr lIns="7200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>
              <a:buFont typeface="Arial" panose="020B0604020202020204" pitchFamily="34" charset="0"/>
              <a:buChar char="•"/>
              <a:defRPr/>
            </a:pPr>
            <a: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Generativ AI och GDPR</a:t>
            </a:r>
            <a:b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lang="sv-SE" sz="1400" dirty="0">
                <a:latin typeface="Franklin Gothic Book" panose="020B0503020102020204" pitchFamily="34" charset="0"/>
              </a:rPr>
              <a:t>Hur hanterar AI personuppgifter och </a:t>
            </a:r>
            <a:br>
              <a:rPr lang="sv-SE" sz="1400" dirty="0">
                <a:latin typeface="Franklin Gothic Book" panose="020B0503020102020204" pitchFamily="34" charset="0"/>
              </a:rPr>
            </a:br>
            <a:r>
              <a:rPr lang="sv-SE" sz="1400" dirty="0">
                <a:latin typeface="Franklin Gothic Book" panose="020B0503020102020204" pitchFamily="34" charset="0"/>
              </a:rPr>
              <a:t>behovet av rättslig grund?</a:t>
            </a:r>
            <a:endParaRPr lang="sv-SE" sz="1400" dirty="0">
              <a:solidFill>
                <a:sysClr val="windowText" lastClr="000000"/>
              </a:solidFill>
            </a:endParaRP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AI </a:t>
            </a:r>
            <a:r>
              <a:rPr lang="sv-SE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Act</a:t>
            </a: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 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EU:s lagstiftning för AI-system</a:t>
            </a: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Upphovsrätt vid genererat innehåll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Vem äger det AI skapar?</a:t>
            </a: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Användning av träningsdata och juridiska gråzoner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Kan upphovsrättsskyddat material användas för träning?</a:t>
            </a:r>
          </a:p>
        </p:txBody>
      </p:sp>
      <p:sp>
        <p:nvSpPr>
          <p:cNvPr id="32" name="Platshållare för text 3">
            <a:extLst>
              <a:ext uri="{FF2B5EF4-FFF2-40B4-BE49-F238E27FC236}">
                <a16:creationId xmlns:a16="http://schemas.microsoft.com/office/drawing/2014/main" id="{45DF6C0E-38C2-DB16-8ABD-312E87A2BE80}"/>
              </a:ext>
            </a:extLst>
          </p:cNvPr>
          <p:cNvSpPr txBox="1">
            <a:spLocks/>
          </p:cNvSpPr>
          <p:nvPr/>
        </p:nvSpPr>
        <p:spPr>
          <a:xfrm>
            <a:off x="4405289" y="2378445"/>
            <a:ext cx="3438224" cy="3072700"/>
          </a:xfrm>
          <a:prstGeom prst="rect">
            <a:avLst/>
          </a:prstGeom>
        </p:spPr>
        <p:txBody>
          <a:bodyPr lIns="7200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>
              <a:buFont typeface="Arial" panose="020B0604020202020204" pitchFamily="34" charset="0"/>
              <a:buChar char="•"/>
              <a:defRPr/>
            </a:pPr>
            <a: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Bias och </a:t>
            </a:r>
            <a:r>
              <a:rPr kumimoji="0" lang="sv-SE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diskrimering</a:t>
            </a:r>
            <a:b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lang="sv-SE" sz="1400" dirty="0">
                <a:latin typeface="Franklin Gothic Book" panose="020B0503020102020204" pitchFamily="34" charset="0"/>
              </a:rPr>
              <a:t>Hur märks </a:t>
            </a:r>
            <a:r>
              <a:rPr lang="sv-SE" sz="1400" dirty="0" err="1">
                <a:latin typeface="Franklin Gothic Book" panose="020B0503020102020204" pitchFamily="34" charset="0"/>
              </a:rPr>
              <a:t>träningsdatans</a:t>
            </a:r>
            <a:r>
              <a:rPr lang="sv-SE" sz="1400" dirty="0">
                <a:latin typeface="Franklin Gothic Book" panose="020B0503020102020204" pitchFamily="34" charset="0"/>
              </a:rPr>
              <a:t> fördomar i modellernas output?</a:t>
            </a:r>
            <a:endParaRPr lang="sv-SE" sz="1400" dirty="0">
              <a:solidFill>
                <a:sysClr val="windowText" lastClr="000000"/>
              </a:solidFill>
            </a:endParaRP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Hallucinationer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Vad händer när modeller fabricerar eller hittar på felaktig information?</a:t>
            </a: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Replikation</a:t>
            </a: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 av </a:t>
            </a:r>
            <a:r>
              <a:rPr lang="sv-SE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sterotyper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 err="1"/>
              <a:t>Sterotyper</a:t>
            </a:r>
            <a:r>
              <a:rPr lang="sv-SE" sz="1400" dirty="0"/>
              <a:t> kring t.ex. kön eller kultur riskerar att förstärkas på grund av innehåll i </a:t>
            </a:r>
            <a:r>
              <a:rPr lang="sv-SE" sz="1400" dirty="0" err="1"/>
              <a:t>träningsdatan</a:t>
            </a:r>
            <a:endParaRPr lang="sv-SE" sz="1400" dirty="0"/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Öppen eller sluten modell?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Hur påverkas säkerheten och </a:t>
            </a:r>
            <a:r>
              <a:rPr lang="sv-SE" sz="1400" dirty="0" err="1"/>
              <a:t>risknåver</a:t>
            </a:r>
            <a:r>
              <a:rPr lang="sv-SE" sz="1400" dirty="0"/>
              <a:t> av kontroll och transparens?</a:t>
            </a:r>
          </a:p>
        </p:txBody>
      </p:sp>
      <p:sp>
        <p:nvSpPr>
          <p:cNvPr id="43" name="Platshållare för text 3">
            <a:extLst>
              <a:ext uri="{FF2B5EF4-FFF2-40B4-BE49-F238E27FC236}">
                <a16:creationId xmlns:a16="http://schemas.microsoft.com/office/drawing/2014/main" id="{29F08034-34C7-EC55-7C7E-3470C034ABB0}"/>
              </a:ext>
            </a:extLst>
          </p:cNvPr>
          <p:cNvSpPr txBox="1">
            <a:spLocks/>
          </p:cNvSpPr>
          <p:nvPr/>
        </p:nvSpPr>
        <p:spPr>
          <a:xfrm>
            <a:off x="8461254" y="2378445"/>
            <a:ext cx="3438224" cy="3072700"/>
          </a:xfrm>
          <a:prstGeom prst="rect">
            <a:avLst/>
          </a:prstGeom>
        </p:spPr>
        <p:txBody>
          <a:bodyPr lIns="7200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>
              <a:buFont typeface="Arial" panose="020B0604020202020204" pitchFamily="34" charset="0"/>
              <a:buChar char="•"/>
              <a:defRPr/>
            </a:pPr>
            <a: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Innovation</a:t>
            </a:r>
            <a:b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lang="sv-SE" sz="1400" dirty="0">
                <a:latin typeface="Franklin Gothic Book" panose="020B0503020102020204" pitchFamily="34" charset="0"/>
              </a:rPr>
              <a:t>Hur kan AI användas som verktyg för utveckling och innovation inom verksamheten</a:t>
            </a:r>
            <a:endParaRPr lang="sv-SE" sz="1400" dirty="0">
              <a:solidFill>
                <a:sysClr val="windowText" lastClr="000000"/>
              </a:solidFill>
            </a:endParaRP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Effektivisering och kreativt stöd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Generativ AI kan spara tid och främja idéarbete</a:t>
            </a: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Kvalitet och förbättring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Generativ AII kan användas som verktyg i det systematiska kvalitetsarbetet</a:t>
            </a:r>
          </a:p>
        </p:txBody>
      </p:sp>
    </p:spTree>
    <p:extLst>
      <p:ext uri="{BB962C8B-B14F-4D97-AF65-F5344CB8AC3E}">
        <p14:creationId xmlns:p14="http://schemas.microsoft.com/office/powerpoint/2010/main" val="2281340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910D2-6049-C233-DB97-FFB51E151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6757AC5C-CBAF-59B8-FC4F-DB0F07DA542A}"/>
              </a:ext>
            </a:extLst>
          </p:cNvPr>
          <p:cNvSpPr/>
          <p:nvPr/>
        </p:nvSpPr>
        <p:spPr>
          <a:xfrm>
            <a:off x="1521771" y="822736"/>
            <a:ext cx="8243573" cy="3810469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B6BC26F-2DC7-A5A3-765F-434AA0B82D86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1C4A4AF-5BDC-DBA1-D3CB-853319104BCD}"/>
              </a:ext>
            </a:extLst>
          </p:cNvPr>
          <p:cNvSpPr txBox="1"/>
          <p:nvPr/>
        </p:nvSpPr>
        <p:spPr>
          <a:xfrm>
            <a:off x="2426656" y="1710068"/>
            <a:ext cx="63796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För att AI ska skapa nytta i välfärden behöver den användas med omdöme och ansvar.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Därför behöver alla som använder AI i sin yrkesroll vara medveten om hur tekniken påverkar människor, vilka risker som finns och vad ett etiskt och tryggt användande innebär.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4A4FF39-BCCC-F5C9-F07F-22A19A61FF77}"/>
              </a:ext>
            </a:extLst>
          </p:cNvPr>
          <p:cNvSpPr/>
          <p:nvPr/>
        </p:nvSpPr>
        <p:spPr>
          <a:xfrm>
            <a:off x="760672" y="431543"/>
            <a:ext cx="1522199" cy="13793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AI</a:t>
            </a:r>
          </a:p>
        </p:txBody>
      </p:sp>
      <p:sp>
        <p:nvSpPr>
          <p:cNvPr id="22" name="Rubrik 5">
            <a:extLst>
              <a:ext uri="{FF2B5EF4-FFF2-40B4-BE49-F238E27FC236}">
                <a16:creationId xmlns:a16="http://schemas.microsoft.com/office/drawing/2014/main" id="{31B38D2D-C5C8-42D0-4D6F-4A7268EEC675}"/>
              </a:ext>
            </a:extLst>
          </p:cNvPr>
          <p:cNvSpPr txBox="1">
            <a:spLocks/>
          </p:cNvSpPr>
          <p:nvPr/>
        </p:nvSpPr>
        <p:spPr>
          <a:xfrm>
            <a:off x="10547574" y="3730700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B31CEC4E-A121-467C-39A1-CE5DC54C71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1617" y="4228615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36C7AF6-00C6-ADCD-E4B8-80772A3BAB7B}"/>
              </a:ext>
            </a:extLst>
          </p:cNvPr>
          <p:cNvCxnSpPr>
            <a:cxnSpLocks/>
          </p:cNvCxnSpPr>
          <p:nvPr/>
        </p:nvCxnSpPr>
        <p:spPr>
          <a:xfrm flipH="1">
            <a:off x="10241742" y="4716306"/>
            <a:ext cx="1189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>
            <a:extLst>
              <a:ext uri="{FF2B5EF4-FFF2-40B4-BE49-F238E27FC236}">
                <a16:creationId xmlns:a16="http://schemas.microsoft.com/office/drawing/2014/main" id="{8DFBEB93-8D27-157D-219B-B86A34A38918}"/>
              </a:ext>
            </a:extLst>
          </p:cNvPr>
          <p:cNvSpPr/>
          <p:nvPr/>
        </p:nvSpPr>
        <p:spPr>
          <a:xfrm>
            <a:off x="10399603" y="48423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samhälle – en påverkande kraft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5C39694-8D42-1721-169C-C5C109A6CD09}"/>
              </a:ext>
            </a:extLst>
          </p:cNvPr>
          <p:cNvSpPr/>
          <p:nvPr/>
        </p:nvSpPr>
        <p:spPr>
          <a:xfrm>
            <a:off x="6917151" y="4842342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generativ AI?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FE59EB0-CC75-FB2F-9C68-F836F0B1F7FE}"/>
              </a:ext>
            </a:extLst>
          </p:cNvPr>
          <p:cNvSpPr/>
          <p:nvPr/>
        </p:nvSpPr>
        <p:spPr>
          <a:xfrm>
            <a:off x="8077969" y="48450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risker och möjligheter </a:t>
            </a:r>
          </a:p>
        </p:txBody>
      </p:sp>
    </p:spTree>
    <p:extLst>
      <p:ext uri="{BB962C8B-B14F-4D97-AF65-F5344CB8AC3E}">
        <p14:creationId xmlns:p14="http://schemas.microsoft.com/office/powerpoint/2010/main" val="12817970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755AB-C2C1-BBC2-58A3-AE26D2552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ak 28">
            <a:extLst>
              <a:ext uri="{FF2B5EF4-FFF2-40B4-BE49-F238E27FC236}">
                <a16:creationId xmlns:a16="http://schemas.microsoft.com/office/drawing/2014/main" id="{3AFCDEE9-3FBA-DF1C-92DF-BA5ED82F52F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993650" y="972644"/>
            <a:ext cx="3136034" cy="37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910B2677-1E82-B9F4-F88F-87D85F98390A}"/>
              </a:ext>
            </a:extLst>
          </p:cNvPr>
          <p:cNvSpPr/>
          <p:nvPr/>
        </p:nvSpPr>
        <p:spPr>
          <a:xfrm>
            <a:off x="1675175" y="1711725"/>
            <a:ext cx="9981430" cy="3946348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1806F3C-4AE2-72E2-DEA8-B71757D0EE50}"/>
              </a:ext>
            </a:extLst>
          </p:cNvPr>
          <p:cNvSpPr txBox="1">
            <a:spLocks/>
          </p:cNvSpPr>
          <p:nvPr/>
        </p:nvSpPr>
        <p:spPr>
          <a:xfrm>
            <a:off x="1847253" y="1872107"/>
            <a:ext cx="4818637" cy="3360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Miljöpåverkan och energiförbrukning</a:t>
            </a:r>
            <a:b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lang="sv-SE" sz="1600" dirty="0">
                <a:latin typeface="Franklin Gothic Book" panose="020B0503020102020204" pitchFamily="34" charset="0"/>
              </a:rPr>
              <a:t>Träning och användning av modeller är resurskrävande. Vad innebär det för användandet av AI i välfärden?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Proportionalitet och att undvika skada</a:t>
            </a:r>
            <a:b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lang="sv-SE" sz="1600" dirty="0"/>
              <a:t>Tekniken ska inte orsaka mer skada än nytta. Kontext, transparens och kontroll spelar roll.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Säkerhet och skydd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Vikten av säkra och robusta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Transparens och förklarbarhet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Det ska gå att förstå hur AI fattar beslut och värderar information.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149C7B7D-1463-E3A2-B54F-288FFE58B742}"/>
              </a:ext>
            </a:extLst>
          </p:cNvPr>
          <p:cNvSpPr txBox="1">
            <a:spLocks/>
          </p:cNvSpPr>
          <p:nvPr/>
        </p:nvSpPr>
        <p:spPr>
          <a:xfrm>
            <a:off x="6830620" y="1976583"/>
            <a:ext cx="4818637" cy="3360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Mänsklig övervakning och beslutsfattande 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Människan måste ha sista ordet.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Dataskydd och integritet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Personuppgifter måste skyddas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Redovisningsskyldighet och ansvarsfördelning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Det behöver göras tydligt vem som är ansvarig för vad.</a:t>
            </a: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3BB818C5-0DD2-FEE6-7298-0EDA9DCCC193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AEB36F1D-9E6B-AAA8-D1FC-04A8B4E50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C4AC9199-B6EE-B9EF-C57C-D56BCAF97DAE}"/>
              </a:ext>
            </a:extLst>
          </p:cNvPr>
          <p:cNvCxnSpPr>
            <a:cxnSpLocks/>
          </p:cNvCxnSpPr>
          <p:nvPr/>
        </p:nvCxnSpPr>
        <p:spPr>
          <a:xfrm>
            <a:off x="1675175" y="377411"/>
            <a:ext cx="0" cy="835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05176A64-3765-792A-B3BD-19F1C18970BF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8905842-939A-6D16-49DD-6C2C5CB3295D}"/>
              </a:ext>
            </a:extLst>
          </p:cNvPr>
          <p:cNvSpPr/>
          <p:nvPr/>
        </p:nvSpPr>
        <p:spPr>
          <a:xfrm>
            <a:off x="9473153" y="5257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</a:t>
            </a:r>
            <a:br>
              <a:rPr lang="sv-SE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FBC4F6E-2E69-008A-3C5A-4CBC6903401B}"/>
              </a:ext>
            </a:extLst>
          </p:cNvPr>
          <p:cNvSpPr/>
          <p:nvPr/>
        </p:nvSpPr>
        <p:spPr>
          <a:xfrm>
            <a:off x="8312337" y="5284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</a:t>
            </a:r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risker och möjligheter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C4CC846-6C3F-E531-ECD1-B6A205BF48AD}"/>
              </a:ext>
            </a:extLst>
          </p:cNvPr>
          <p:cNvSpPr/>
          <p:nvPr/>
        </p:nvSpPr>
        <p:spPr>
          <a:xfrm>
            <a:off x="10633971" y="5257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samhälle – en påverkande kraft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3FC4DCD-BA1E-B309-E5E1-771FB0C97DB2}"/>
              </a:ext>
            </a:extLst>
          </p:cNvPr>
          <p:cNvSpPr txBox="1"/>
          <p:nvPr/>
        </p:nvSpPr>
        <p:spPr>
          <a:xfrm>
            <a:off x="1798005" y="828267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Franklin Gothic Book" panose="020B0503020102020204" pitchFamily="34" charset="0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7EF83DD-6F96-4337-FCF0-A8B3FDFB075D}"/>
              </a:ext>
            </a:extLst>
          </p:cNvPr>
          <p:cNvSpPr txBox="1"/>
          <p:nvPr/>
        </p:nvSpPr>
        <p:spPr>
          <a:xfrm>
            <a:off x="1798005" y="491914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Franklin Gothic Medium" panose="020B0603020102020204" pitchFamily="34" charset="0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68F826E-771F-6091-9985-8439F11AC9F0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60F8A0BF-A19A-C854-886E-C3DFCB39C8B2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AAC4F306-D310-3DC5-5FAA-042BC5D7EB36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22FD816-6EBA-A3FD-B58A-7C9387FF4A0C}"/>
              </a:ext>
            </a:extLst>
          </p:cNvPr>
          <p:cNvSpPr/>
          <p:nvPr/>
        </p:nvSpPr>
        <p:spPr>
          <a:xfrm>
            <a:off x="7129684" y="533607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generativ AI?</a:t>
            </a:r>
          </a:p>
        </p:txBody>
      </p:sp>
    </p:spTree>
    <p:extLst>
      <p:ext uri="{BB962C8B-B14F-4D97-AF65-F5344CB8AC3E}">
        <p14:creationId xmlns:p14="http://schemas.microsoft.com/office/powerpoint/2010/main" val="4420770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FE16D-50A8-BCB3-12BB-D1DC1C96F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38739872-3434-4F8A-9883-EFC89D755C19}"/>
              </a:ext>
            </a:extLst>
          </p:cNvPr>
          <p:cNvSpPr/>
          <p:nvPr/>
        </p:nvSpPr>
        <p:spPr>
          <a:xfrm>
            <a:off x="1521771" y="822736"/>
            <a:ext cx="8243573" cy="3810469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4C3E685-3600-096E-39E7-6048865E1CFC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23E7812-FCB9-B427-07C9-5729A4F8714D}"/>
              </a:ext>
            </a:extLst>
          </p:cNvPr>
          <p:cNvSpPr txBox="1"/>
          <p:nvPr/>
        </p:nvSpPr>
        <p:spPr>
          <a:xfrm>
            <a:off x="2426656" y="1710068"/>
            <a:ext cx="63796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AI-tekniken påverkar samhället i grunden och det ställer krav på förståelse och medvetenhet.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Teknikutvecklingen förändrar allt från hur vi tar till oss information till hur vi deltar i demokratiska processer.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Därför behöver kompetensutvecklingen bidra till att stärka förmågan att navigera i en föränderlig omvärld.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88E1EB5-0A26-60A9-A3DA-EB43FCCFDF47}"/>
              </a:ext>
            </a:extLst>
          </p:cNvPr>
          <p:cNvSpPr/>
          <p:nvPr/>
        </p:nvSpPr>
        <p:spPr>
          <a:xfrm>
            <a:off x="760672" y="431543"/>
            <a:ext cx="1522199" cy="13793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och samhälle – en påverkande kraft</a:t>
            </a:r>
          </a:p>
        </p:txBody>
      </p:sp>
      <p:sp>
        <p:nvSpPr>
          <p:cNvPr id="22" name="Rubrik 5">
            <a:extLst>
              <a:ext uri="{FF2B5EF4-FFF2-40B4-BE49-F238E27FC236}">
                <a16:creationId xmlns:a16="http://schemas.microsoft.com/office/drawing/2014/main" id="{C6FFA71E-6EAA-AB62-FAEA-83E624C333EB}"/>
              </a:ext>
            </a:extLst>
          </p:cNvPr>
          <p:cNvSpPr txBox="1">
            <a:spLocks/>
          </p:cNvSpPr>
          <p:nvPr/>
        </p:nvSpPr>
        <p:spPr>
          <a:xfrm>
            <a:off x="10547574" y="3730700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D0D32713-A1DD-7A6F-4163-14E551FFB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1617" y="4228615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11FCC888-AB40-828F-38F4-DE2A34A36DCD}"/>
              </a:ext>
            </a:extLst>
          </p:cNvPr>
          <p:cNvCxnSpPr>
            <a:cxnSpLocks/>
          </p:cNvCxnSpPr>
          <p:nvPr/>
        </p:nvCxnSpPr>
        <p:spPr>
          <a:xfrm flipH="1">
            <a:off x="10241742" y="4716306"/>
            <a:ext cx="1189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C7EC76CD-6261-0DD3-AD49-7358CF0220FA}"/>
              </a:ext>
            </a:extLst>
          </p:cNvPr>
          <p:cNvSpPr/>
          <p:nvPr/>
        </p:nvSpPr>
        <p:spPr>
          <a:xfrm>
            <a:off x="6917151" y="4842342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Vad är generativ AI?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7486F63-8FB2-C48B-8CC7-05F96D101F57}"/>
              </a:ext>
            </a:extLst>
          </p:cNvPr>
          <p:cNvSpPr/>
          <p:nvPr/>
        </p:nvSpPr>
        <p:spPr>
          <a:xfrm>
            <a:off x="8077969" y="48450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Juridik, risker och möjligheter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8A04415-9267-2D83-B2F0-67A9C10D1471}"/>
              </a:ext>
            </a:extLst>
          </p:cNvPr>
          <p:cNvSpPr/>
          <p:nvPr/>
        </p:nvSpPr>
        <p:spPr>
          <a:xfrm>
            <a:off x="9238785" y="48423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AI</a:t>
            </a:r>
          </a:p>
        </p:txBody>
      </p:sp>
    </p:spTree>
    <p:extLst>
      <p:ext uri="{BB962C8B-B14F-4D97-AF65-F5344CB8AC3E}">
        <p14:creationId xmlns:p14="http://schemas.microsoft.com/office/powerpoint/2010/main" val="794039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778B7-614C-4F95-B117-8D6DC6072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ak 28">
            <a:extLst>
              <a:ext uri="{FF2B5EF4-FFF2-40B4-BE49-F238E27FC236}">
                <a16:creationId xmlns:a16="http://schemas.microsoft.com/office/drawing/2014/main" id="{FDBF3388-4D46-C7DD-3A02-B03ECA82E0A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993650" y="972644"/>
            <a:ext cx="3136034" cy="37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96F63E06-63EE-97F2-5836-B20274E53A8A}"/>
              </a:ext>
            </a:extLst>
          </p:cNvPr>
          <p:cNvSpPr/>
          <p:nvPr/>
        </p:nvSpPr>
        <p:spPr>
          <a:xfrm>
            <a:off x="1675175" y="1711725"/>
            <a:ext cx="9981430" cy="3946348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7141D29E-48C8-34D0-EFCF-81629127D435}"/>
              </a:ext>
            </a:extLst>
          </p:cNvPr>
          <p:cNvSpPr txBox="1">
            <a:spLocks/>
          </p:cNvSpPr>
          <p:nvPr/>
        </p:nvSpPr>
        <p:spPr>
          <a:xfrm>
            <a:off x="1847253" y="1872108"/>
            <a:ext cx="4818637" cy="32741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Desinformation och genererad media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Hur hanterar vi att AI kan skapa trovärdiga men falska budskap genom syntetisk media?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AI-drivna algoritmer och filterbubblor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Om AI påverkar inte bara vad vi ser utan också våra åsikter, vad kan det innebära för människors världsbild och den offentliga debatten?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Digitala identiteter och virtuella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influencers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Hur påverkas begreppen autenticitet och transparens av de nya formerna av påverkan, och vilka etiska riktlinjer finns?</a:t>
            </a: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160BB8AB-D924-E8CD-D834-8AA5FC42983D}"/>
              </a:ext>
            </a:extLst>
          </p:cNvPr>
          <p:cNvSpPr txBox="1">
            <a:spLocks/>
          </p:cNvSpPr>
          <p:nvPr/>
        </p:nvSpPr>
        <p:spPr>
          <a:xfrm>
            <a:off x="6830620" y="1976583"/>
            <a:ext cx="4818637" cy="46704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Valpåverkan och demokratiska utmaningar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Hur används AI i politisk opinionsbildning?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M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edborgares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kompetens och medvetenhet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Hu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 säkerställer vi att alla i samhället har tillgång till grundläggande AI-kunskap?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AI i skolan, arbetslivet och kulturen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Hur påverkar den nya tekniken utbildning, jobb, konst och kultur?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99277D99-D637-91A3-DABE-C002A92ADA05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BCFD4C94-818E-96C3-1474-27417CB05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F5ABD30-B824-045E-FE95-16119983BA44}"/>
              </a:ext>
            </a:extLst>
          </p:cNvPr>
          <p:cNvCxnSpPr>
            <a:cxnSpLocks/>
          </p:cNvCxnSpPr>
          <p:nvPr/>
        </p:nvCxnSpPr>
        <p:spPr>
          <a:xfrm>
            <a:off x="1675175" y="377411"/>
            <a:ext cx="0" cy="835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4C21F788-DC84-AEC3-5D8F-DE15C7D451E1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2307559-0A74-A941-2E99-11C7ABD77F05}"/>
              </a:ext>
            </a:extLst>
          </p:cNvPr>
          <p:cNvSpPr/>
          <p:nvPr/>
        </p:nvSpPr>
        <p:spPr>
          <a:xfrm>
            <a:off x="9473153" y="5257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Franklin Gothic Book" panose="020B0503020102020204" pitchFamily="34" charset="0"/>
              </a:rPr>
              <a:t>Etik och ansvarsfull </a:t>
            </a:r>
            <a:br>
              <a:rPr lang="sv-SE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Franklin Gothic Book" panose="020B0503020102020204" pitchFamily="34" charset="0"/>
              </a:rPr>
            </a:br>
            <a:r>
              <a:rPr lang="sv-SE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Franklin Gothic Book" panose="020B0503020102020204" pitchFamily="34" charset="0"/>
              </a:rPr>
              <a:t>AI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2D14B88-6F4A-AE58-F33F-BD44AD7606AF}"/>
              </a:ext>
            </a:extLst>
          </p:cNvPr>
          <p:cNvSpPr/>
          <p:nvPr/>
        </p:nvSpPr>
        <p:spPr>
          <a:xfrm>
            <a:off x="8312337" y="5284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Juridik, risker och möjligheter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3BB325C-2972-2FEC-94C2-57D62029CE24}"/>
              </a:ext>
            </a:extLst>
          </p:cNvPr>
          <p:cNvSpPr/>
          <p:nvPr/>
        </p:nvSpPr>
        <p:spPr>
          <a:xfrm>
            <a:off x="10633971" y="5257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samhälle – en påverkande kraft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AA44A58-2B1E-55EA-9063-ED6E9F29817E}"/>
              </a:ext>
            </a:extLst>
          </p:cNvPr>
          <p:cNvSpPr txBox="1"/>
          <p:nvPr/>
        </p:nvSpPr>
        <p:spPr>
          <a:xfrm>
            <a:off x="1798005" y="828267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BD56D6B-AED4-2D30-72BC-6BE181F3ED4B}"/>
              </a:ext>
            </a:extLst>
          </p:cNvPr>
          <p:cNvSpPr txBox="1"/>
          <p:nvPr/>
        </p:nvSpPr>
        <p:spPr>
          <a:xfrm>
            <a:off x="1798005" y="491914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4DF217D-73E2-9679-D302-5F70F0F783B3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1D6DA7A8-16A2-5D4F-979D-89B8CFC93D6D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76ED2913-85FC-0A78-2B96-5976E02DE7FF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77B2480-F25D-AB00-45CF-D0A09FD1AB73}"/>
              </a:ext>
            </a:extLst>
          </p:cNvPr>
          <p:cNvSpPr/>
          <p:nvPr/>
        </p:nvSpPr>
        <p:spPr>
          <a:xfrm>
            <a:off x="7129684" y="533607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Vad är generativ AI?</a:t>
            </a:r>
          </a:p>
        </p:txBody>
      </p:sp>
    </p:spTree>
    <p:extLst>
      <p:ext uri="{BB962C8B-B14F-4D97-AF65-F5344CB8AC3E}">
        <p14:creationId xmlns:p14="http://schemas.microsoft.com/office/powerpoint/2010/main" val="3456314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69CFD42A-9A87-A940-1399-D6B494A058E3}"/>
              </a:ext>
            </a:extLst>
          </p:cNvPr>
          <p:cNvSpPr/>
          <p:nvPr/>
        </p:nvSpPr>
        <p:spPr>
          <a:xfrm>
            <a:off x="812609" y="733535"/>
            <a:ext cx="10566779" cy="5003988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80839484-718B-6A81-CAC3-986357756601}"/>
              </a:ext>
            </a:extLst>
          </p:cNvPr>
          <p:cNvSpPr txBox="1">
            <a:spLocks/>
          </p:cNvSpPr>
          <p:nvPr/>
        </p:nvSpPr>
        <p:spPr>
          <a:xfrm>
            <a:off x="994922" y="2116178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00.</a:t>
            </a:r>
          </a:p>
        </p:txBody>
      </p:sp>
      <p:sp>
        <p:nvSpPr>
          <p:cNvPr id="17" name="Rubrik 5">
            <a:extLst>
              <a:ext uri="{FF2B5EF4-FFF2-40B4-BE49-F238E27FC236}">
                <a16:creationId xmlns:a16="http://schemas.microsoft.com/office/drawing/2014/main" id="{AB98D303-BDE7-935C-CCD3-5401BCB59574}"/>
              </a:ext>
            </a:extLst>
          </p:cNvPr>
          <p:cNvSpPr txBox="1">
            <a:spLocks/>
          </p:cNvSpPr>
          <p:nvPr/>
        </p:nvSpPr>
        <p:spPr>
          <a:xfrm>
            <a:off x="994922" y="2824874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19" name="Rubrik 5">
            <a:extLst>
              <a:ext uri="{FF2B5EF4-FFF2-40B4-BE49-F238E27FC236}">
                <a16:creationId xmlns:a16="http://schemas.microsoft.com/office/drawing/2014/main" id="{A90D622F-2A99-4A4A-22CD-51FA9146EF72}"/>
              </a:ext>
            </a:extLst>
          </p:cNvPr>
          <p:cNvSpPr txBox="1">
            <a:spLocks/>
          </p:cNvSpPr>
          <p:nvPr/>
        </p:nvSpPr>
        <p:spPr>
          <a:xfrm>
            <a:off x="994922" y="3539340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31" name="Rubrik 5">
            <a:extLst>
              <a:ext uri="{FF2B5EF4-FFF2-40B4-BE49-F238E27FC236}">
                <a16:creationId xmlns:a16="http://schemas.microsoft.com/office/drawing/2014/main" id="{684F30C5-15FF-598F-3C1E-32FDEFB65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922" y="1176204"/>
            <a:ext cx="7331061" cy="523519"/>
          </a:xfrm>
        </p:spPr>
        <p:txBody>
          <a:bodyPr/>
          <a:lstStyle/>
          <a:p>
            <a:r>
              <a:rPr lang="sv-SE" sz="3600" dirty="0"/>
              <a:t>Innehåll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BAC90D96-AEB4-713D-9C7E-DCFD32F88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8675" y="2142392"/>
            <a:ext cx="4509062" cy="404590"/>
          </a:xfrm>
        </p:spPr>
        <p:txBody>
          <a:bodyPr/>
          <a:lstStyle/>
          <a:p>
            <a:r>
              <a:rPr lang="sv-SE" sz="2400" dirty="0"/>
              <a:t>Bakgrund</a:t>
            </a:r>
          </a:p>
        </p:txBody>
      </p:sp>
      <p:sp>
        <p:nvSpPr>
          <p:cNvPr id="33" name="Platshållare för text 6">
            <a:extLst>
              <a:ext uri="{FF2B5EF4-FFF2-40B4-BE49-F238E27FC236}">
                <a16:creationId xmlns:a16="http://schemas.microsoft.com/office/drawing/2014/main" id="{97AFB9D1-D81A-BD07-CADB-A39D843BACC5}"/>
              </a:ext>
            </a:extLst>
          </p:cNvPr>
          <p:cNvSpPr txBox="1">
            <a:spLocks/>
          </p:cNvSpPr>
          <p:nvPr/>
        </p:nvSpPr>
        <p:spPr>
          <a:xfrm>
            <a:off x="1878675" y="2884338"/>
            <a:ext cx="4217324" cy="4045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Förstå AI</a:t>
            </a:r>
          </a:p>
        </p:txBody>
      </p:sp>
      <p:sp>
        <p:nvSpPr>
          <p:cNvPr id="34" name="Platshållare för text 6">
            <a:extLst>
              <a:ext uri="{FF2B5EF4-FFF2-40B4-BE49-F238E27FC236}">
                <a16:creationId xmlns:a16="http://schemas.microsoft.com/office/drawing/2014/main" id="{B499FBF1-454F-7FC5-5938-86032DE7C9EF}"/>
              </a:ext>
            </a:extLst>
          </p:cNvPr>
          <p:cNvSpPr txBox="1">
            <a:spLocks/>
          </p:cNvSpPr>
          <p:nvPr/>
        </p:nvSpPr>
        <p:spPr>
          <a:xfrm>
            <a:off x="1878675" y="3604575"/>
            <a:ext cx="5170517" cy="4045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Använda AI</a:t>
            </a:r>
          </a:p>
        </p:txBody>
      </p:sp>
    </p:spTree>
    <p:extLst>
      <p:ext uri="{BB962C8B-B14F-4D97-AF65-F5344CB8AC3E}">
        <p14:creationId xmlns:p14="http://schemas.microsoft.com/office/powerpoint/2010/main" val="3217377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83F83-0B6A-7228-4AB0-F8539215A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6222590B-D857-0AEB-0368-DA06437E9C7C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E321A70-0AF5-57A6-D592-EC1CBA26CE28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ubrik 5">
            <a:extLst>
              <a:ext uri="{FF2B5EF4-FFF2-40B4-BE49-F238E27FC236}">
                <a16:creationId xmlns:a16="http://schemas.microsoft.com/office/drawing/2014/main" id="{3B6D2027-6078-6B19-6BC0-E3E1A923EEC4}"/>
              </a:ext>
            </a:extLst>
          </p:cNvPr>
          <p:cNvSpPr txBox="1">
            <a:spLocks/>
          </p:cNvSpPr>
          <p:nvPr/>
        </p:nvSpPr>
        <p:spPr>
          <a:xfrm>
            <a:off x="2237812" y="2198269"/>
            <a:ext cx="10106587" cy="288360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 </a:t>
            </a:r>
            <a:br>
              <a:rPr kumimoji="0" lang="sv-SE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kumimoji="0" lang="sv-SE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Använda generativ AI</a:t>
            </a:r>
          </a:p>
        </p:txBody>
      </p:sp>
    </p:spTree>
    <p:extLst>
      <p:ext uri="{BB962C8B-B14F-4D97-AF65-F5344CB8AC3E}">
        <p14:creationId xmlns:p14="http://schemas.microsoft.com/office/powerpoint/2010/main" val="2107028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DB3C7-9661-67D2-5A04-128313312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C6DD1243-3067-90AB-0BA7-EC2BC063EAB3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669797CB-862B-ACFA-4F2B-65AD59353000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374AC9AD-C171-9707-A024-7FA39AEC9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Använda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8DD6843-F5E8-5DC5-9AAD-75EF4118119B}"/>
              </a:ext>
            </a:extLst>
          </p:cNvPr>
          <p:cNvSpPr txBox="1"/>
          <p:nvPr/>
        </p:nvSpPr>
        <p:spPr>
          <a:xfrm>
            <a:off x="308438" y="2289427"/>
            <a:ext cx="220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Att använda generativ AI handlar om att ta steget från förståelse till handling.</a:t>
            </a:r>
            <a:endParaRPr kumimoji="0" lang="sv-SE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F84F1A5E-84DA-A4E4-8EDE-A709947ADE67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6BE52536-688B-6F3F-12F6-3C456CE629C5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D8E64C3-472F-CEF5-18BF-BAF729819FE0}"/>
              </a:ext>
            </a:extLst>
          </p:cNvPr>
          <p:cNvSpPr txBox="1"/>
          <p:nvPr/>
        </p:nvSpPr>
        <p:spPr>
          <a:xfrm>
            <a:off x="4180159" y="2329596"/>
            <a:ext cx="6004908" cy="2198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en här delen av ramverket består av en uppsättning praktiska tillämpningar och kompetenser som gör det möjligt att integrera tekniken i sitt vardagliga arbete.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Kompetenserna kan också användas för att lära sig mer som en del i ett 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kreativitet utövande. </a:t>
            </a:r>
          </a:p>
        </p:txBody>
      </p:sp>
    </p:spTree>
    <p:extLst>
      <p:ext uri="{BB962C8B-B14F-4D97-AF65-F5344CB8AC3E}">
        <p14:creationId xmlns:p14="http://schemas.microsoft.com/office/powerpoint/2010/main" val="3478324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4C8D9-A734-5D21-E737-413CAC3A6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BA9E3F44-76C3-0B22-FCE9-A4EF03A3BFA2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4DD782A4-262F-FC76-EB50-65B8372F4C6B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7FCFA8DC-376E-B784-E3D4-7FD50424A3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Använda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33DE789-F14D-06A4-7676-5E93435F4459}"/>
              </a:ext>
            </a:extLst>
          </p:cNvPr>
          <p:cNvSpPr txBox="1"/>
          <p:nvPr/>
        </p:nvSpPr>
        <p:spPr>
          <a:xfrm>
            <a:off x="308438" y="2289427"/>
            <a:ext cx="220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Att använda generativ AI handlar om att ta steget från förståelse till handling.</a:t>
            </a:r>
            <a:endParaRPr kumimoji="0" lang="sv-SE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EE09792F-0F99-FDF0-428A-A69A697F8568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B4BBFA41-8ABB-0164-0C50-6D6FE7A0041B}"/>
              </a:ext>
            </a:extLst>
          </p:cNvPr>
          <p:cNvSpPr/>
          <p:nvPr/>
        </p:nvSpPr>
        <p:spPr>
          <a:xfrm>
            <a:off x="8126211" y="804936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lärandepartner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och reflektions-stöd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2CB0A77-4D08-831D-D343-4D7DE7DB64BB}"/>
              </a:ext>
            </a:extLst>
          </p:cNvPr>
          <p:cNvSpPr/>
          <p:nvPr/>
        </p:nvSpPr>
        <p:spPr>
          <a:xfrm>
            <a:off x="8126211" y="2395945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Skapa med syntetisk media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719579-E797-4919-FD14-6310FFC1F338}"/>
              </a:ext>
            </a:extLst>
          </p:cNvPr>
          <p:cNvSpPr/>
          <p:nvPr/>
        </p:nvSpPr>
        <p:spPr>
          <a:xfrm>
            <a:off x="8126211" y="3986954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72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8FB6D91-EE4E-2BF3-084E-AB2B9D171868}"/>
              </a:ext>
            </a:extLst>
          </p:cNvPr>
          <p:cNvSpPr/>
          <p:nvPr/>
        </p:nvSpPr>
        <p:spPr>
          <a:xfrm>
            <a:off x="6332580" y="804936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Textproduktion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och innehålls-generering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D5A448A-ECE2-8BF4-54BF-C77DB540F56B}"/>
              </a:ext>
            </a:extLst>
          </p:cNvPr>
          <p:cNvSpPr/>
          <p:nvPr/>
        </p:nvSpPr>
        <p:spPr>
          <a:xfrm>
            <a:off x="6332580" y="2395945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F5A38D5-DC25-79A7-9D17-24754E742D08}"/>
              </a:ext>
            </a:extLst>
          </p:cNvPr>
          <p:cNvSpPr/>
          <p:nvPr/>
        </p:nvSpPr>
        <p:spPr>
          <a:xfrm>
            <a:off x="6332580" y="3986954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Automatisering av uppgifter och arbetsflöden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25354BC-B6F9-8127-7DDD-EC17A18AF3C6}"/>
              </a:ext>
            </a:extLst>
          </p:cNvPr>
          <p:cNvSpPr/>
          <p:nvPr/>
        </p:nvSpPr>
        <p:spPr>
          <a:xfrm>
            <a:off x="4541068" y="804936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0" rIns="72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med AI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A3EF9BE-72B1-EBB8-A9AA-E59A7EE8E9D3}"/>
              </a:ext>
            </a:extLst>
          </p:cNvPr>
          <p:cNvSpPr/>
          <p:nvPr/>
        </p:nvSpPr>
        <p:spPr>
          <a:xfrm>
            <a:off x="4541068" y="2395945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Ljudhantering och transkribering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830B5FB-E429-8486-9FD4-28804EF85500}"/>
              </a:ext>
            </a:extLst>
          </p:cNvPr>
          <p:cNvSpPr/>
          <p:nvPr/>
        </p:nvSpPr>
        <p:spPr>
          <a:xfrm>
            <a:off x="4541068" y="3986954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</p:spTree>
    <p:extLst>
      <p:ext uri="{BB962C8B-B14F-4D97-AF65-F5344CB8AC3E}">
        <p14:creationId xmlns:p14="http://schemas.microsoft.com/office/powerpoint/2010/main" val="2380246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33B7B-9725-FA0F-A4B6-25293D91B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9CD4FADB-0166-AA56-09A5-2A01A6F2D0D6}"/>
              </a:ext>
            </a:extLst>
          </p:cNvPr>
          <p:cNvSpPr/>
          <p:nvPr/>
        </p:nvSpPr>
        <p:spPr>
          <a:xfrm>
            <a:off x="6843261" y="1605760"/>
            <a:ext cx="4918945" cy="303749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2BB53A6-C410-F259-7E6A-652BD5878BDC}"/>
              </a:ext>
            </a:extLst>
          </p:cNvPr>
          <p:cNvSpPr/>
          <p:nvPr/>
        </p:nvSpPr>
        <p:spPr>
          <a:xfrm>
            <a:off x="1773710" y="900931"/>
            <a:ext cx="4918945" cy="3745252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0FDBCD15-C543-C956-FD80-57A759906892}"/>
              </a:ext>
            </a:extLst>
          </p:cNvPr>
          <p:cNvSpPr txBox="1">
            <a:spLocks/>
          </p:cNvSpPr>
          <p:nvPr/>
        </p:nvSpPr>
        <p:spPr>
          <a:xfrm>
            <a:off x="6965636" y="1836848"/>
            <a:ext cx="4674194" cy="27176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Promptdesign och variation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Stärk förmågan att formulera tydliga instruktioner och variera dem beroende på önskad respons.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Iterativt samarbete: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Hur kan AI användas som dialogpartner för att successivt förbättra texter, idéer eller lösningar genom återkoppling i flera steg?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A8CFF5A4-0673-4AE8-A52E-F3C4851E5301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61671CCB-6973-0352-365A-3109C05E8F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CCCB329-5B26-8A9C-FA97-28F9DFD6FD35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1EB10243-ACA0-145B-2F32-231C48638AFB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CAB2E66-50E8-C0A2-ECD4-A33104FA0723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88DDF7C-3E84-2A97-8C95-98EE743D552F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AF7892C-3772-54E7-F0D4-FD32BDE9D48D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9F96A922-C869-6369-7CCE-ADD9C5C09306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6247FD89-57E4-11A1-4079-23EECD9DAACE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51469D8-E6E9-FA03-69CB-DE6315EC7683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Automatisering av uppgifter och arbetsflöden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316D8E2-565A-E0F4-D21F-98D83AF6F6C6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FE5DAA-3E53-8DBA-1EC8-BB04CDD22DD1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verktyg i programmering och kodutveckling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33A1F5C-7991-EB47-08C0-0CC9CCCB8C1E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Dataanalys och bearbetning av information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FD6A60-1F63-6CD8-90D1-1A9A611060AE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Ljud-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hantering och transkribering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171A434-D740-1647-38F8-EDD62F41FEB2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Skapa med syntetisk media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BE2A523-6039-FD68-0284-C76EDB6E872C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7441FD8-E912-0351-7761-36757177177E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6D23946-B5F0-50B6-6AEA-FC5C524A2E31}"/>
              </a:ext>
            </a:extLst>
          </p:cNvPr>
          <p:cNvSpPr txBox="1"/>
          <p:nvPr/>
        </p:nvSpPr>
        <p:spPr>
          <a:xfrm>
            <a:off x="1867606" y="1566552"/>
            <a:ext cx="4543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En nyckel till att få relevanta och användbara svar </a:t>
            </a:r>
            <a:r>
              <a:rPr lang="sv-SE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ä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 att kunna skriva effektiva promptar och ge tydliga instruktioner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Kompetensutveckling kring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olika kommunikationsstrategier kan stärka användarens förmåga att påverka modellernas output när det kommer till både ton, innehåll och struktur.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10AEAA5-908D-32C8-3334-998570AF3764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69812E22-1C68-2E2B-D3EA-01C3DE9BC6D0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271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456D4-D476-E1CF-137B-27BC26B0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394000E9-C0DF-B2BF-81A9-6074D00ACF4E}"/>
              </a:ext>
            </a:extLst>
          </p:cNvPr>
          <p:cNvSpPr/>
          <p:nvPr/>
        </p:nvSpPr>
        <p:spPr>
          <a:xfrm>
            <a:off x="6843261" y="1605760"/>
            <a:ext cx="4918945" cy="303749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E3451EF0-FCB8-C0E5-E787-6E389C94D44B}"/>
              </a:ext>
            </a:extLst>
          </p:cNvPr>
          <p:cNvSpPr/>
          <p:nvPr/>
        </p:nvSpPr>
        <p:spPr>
          <a:xfrm>
            <a:off x="1773710" y="900931"/>
            <a:ext cx="4918945" cy="3745252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60E3D835-BAD4-6329-9557-23B53FBF4092}"/>
              </a:ext>
            </a:extLst>
          </p:cNvPr>
          <p:cNvSpPr txBox="1">
            <a:spLocks/>
          </p:cNvSpPr>
          <p:nvPr/>
        </p:nvSpPr>
        <p:spPr>
          <a:xfrm>
            <a:off x="6965636" y="1711725"/>
            <a:ext cx="4674194" cy="27176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Generera text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Skapa utkast till allt från mejl till rapporter, anpassat efter olika målgrupper och plattformar.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Översättning och språkförbättring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översättning men också för att förbättra texters stil, grammatik eller tillgänglighet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Rubriker och plattformsanpassning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AI kan hjälpa AI kan användas i kommunikationsarbete för att formulera rubriker eller justera innehåll för olika plattformar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41BA1F72-9B10-983D-5C42-7EFD9C930F2A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6CADCE6E-B85D-1372-8C72-B2DDB4C3B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C3E1EB4B-61B0-8998-562F-184C656CB11E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816CE857-87A2-530C-8D74-E8BB8E6C3D8C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12F9635C-92D2-ECD8-49CA-B7914F19D274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FA72A303-B49D-338D-DC17-039D721932E4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EC726835-774B-56B1-D4DC-48A01E661C30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9E0C7D03-6D7B-5914-37B2-00BF3EA92778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8B0D4E5A-3D5D-5861-9239-7D3091101F92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6B44F80-AFE7-90E5-AE0E-484EBA446276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Automatisering av uppgifter och arbetsflöden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FD1792D-71EE-08FF-B0A8-1A192FC9A2D8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C5C6F39-53C5-6721-ED40-FEF62172D4B4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verktyg i programmering och kodutveckling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D129CB4-FCC1-D588-E820-E5A67FC85A78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Dataanalys och bearbetning av information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EC75989-C2F0-E02A-5F49-A428BD936970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Ljud-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hantering och transkribering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872952A-12A9-37C9-EF4A-4683EA760443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Skapa med syntetisk media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8662EFB-9E2C-F0DE-2487-43B7733080D0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F709E52-0E85-EA5D-A43E-493217D178F7}"/>
              </a:ext>
            </a:extLst>
          </p:cNvPr>
          <p:cNvSpPr txBox="1"/>
          <p:nvPr/>
        </p:nvSpPr>
        <p:spPr>
          <a:xfrm>
            <a:off x="1867606" y="1566552"/>
            <a:ext cx="4543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användas som verktyg för att skriva, redigera, omformulera eller sammanfatta texter.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Detta är användbart när det kommer till skriva allt från e-post och rapporter till kreativt innehållsskapande, forskning och kommunikation.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37789C2-F83B-CE9A-48CA-B24A9F77FF6C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Text-produktion och innehålls-generering</a:t>
            </a: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FECC3347-7F4D-8115-F3D6-34CF98A962CC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7E7546B1-3A96-FB67-81E9-4580860E969D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Kommunicera och samarbeta med AI</a:t>
            </a:r>
          </a:p>
        </p:txBody>
      </p:sp>
    </p:spTree>
    <p:extLst>
      <p:ext uri="{BB962C8B-B14F-4D97-AF65-F5344CB8AC3E}">
        <p14:creationId xmlns:p14="http://schemas.microsoft.com/office/powerpoint/2010/main" val="1652530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D489C-550D-7C1F-3D72-F821A653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C52AF685-BF87-C2A6-C3EC-7EFE54C2E5CF}"/>
              </a:ext>
            </a:extLst>
          </p:cNvPr>
          <p:cNvSpPr/>
          <p:nvPr/>
        </p:nvSpPr>
        <p:spPr>
          <a:xfrm>
            <a:off x="6843261" y="1605760"/>
            <a:ext cx="4918945" cy="303749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A14E185B-FCEE-A18E-41D9-6A2B78FB1ADB}"/>
              </a:ext>
            </a:extLst>
          </p:cNvPr>
          <p:cNvSpPr/>
          <p:nvPr/>
        </p:nvSpPr>
        <p:spPr>
          <a:xfrm>
            <a:off x="1773710" y="900931"/>
            <a:ext cx="4918945" cy="3745252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9E42A22C-B8CB-61D9-BC43-56388A1BEDF0}"/>
              </a:ext>
            </a:extLst>
          </p:cNvPr>
          <p:cNvSpPr txBox="1">
            <a:spLocks/>
          </p:cNvSpPr>
          <p:nvPr/>
        </p:nvSpPr>
        <p:spPr>
          <a:xfrm>
            <a:off x="6965636" y="1711725"/>
            <a:ext cx="4674194" cy="27176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Reflektera med AI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</a:t>
            </a:r>
            <a:r>
              <a:rPr lang="sv-SE" sz="1600" dirty="0">
                <a:solidFill>
                  <a:prstClr val="black"/>
                </a:solidFill>
              </a:rPr>
              <a:t>användas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som samtalspartner för att formulera insikter, utmana idéer och öva kritiskt tänkande.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Skapa test och simuleringar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</a:t>
            </a:r>
            <a:r>
              <a:rPr lang="sv-SE" sz="1600" dirty="0">
                <a:solidFill>
                  <a:prstClr val="black"/>
                </a:solidFill>
              </a:rPr>
              <a:t>användas för att generera </a:t>
            </a:r>
            <a:r>
              <a:rPr lang="sv-SE" sz="1600" dirty="0" err="1">
                <a:solidFill>
                  <a:prstClr val="black"/>
                </a:solidFill>
              </a:rPr>
              <a:t>quiz</a:t>
            </a:r>
            <a:r>
              <a:rPr lang="sv-SE" sz="1600" dirty="0">
                <a:solidFill>
                  <a:prstClr val="black"/>
                </a:solidFill>
              </a:rPr>
              <a:t> eller rollspelsscenarier för att stödja lärande.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Individanpassa det egna lärandet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ersätta, förenkla eller omformulera material för ett mer individanpassat lärande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45D07593-54B9-E728-EAF3-FCDB7B182AAF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B10BD76F-E545-4EBE-E17D-474DBAC03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6A44008-83B1-EFE0-D914-89FE531D5B53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1CCE858F-11C5-237F-A145-AE67378133F9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797DC87-1318-88BC-A993-247EAB82902F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3A2097A0-694A-9E09-7382-7D948E6877BC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28CF55CD-5060-3813-5C6D-C7F29B51D78B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F63D9792-4D2E-32FC-E63C-A87721779A75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9D51E291-910D-D028-499B-4E25A5479BCD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EBFB787-ECCD-9953-3EA6-3B2CAFA1FDEA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Automatisering av uppgifter och arbetsflöden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8245387-0E8D-97A4-2DC6-F2D6EB857DEF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6718D3-062F-473D-03D7-0601B429FD42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F4FFF89-2F20-6D79-16E1-4C72F724CCBC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356BC10-9B74-5A91-989A-967139D48814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hantering och transkribering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2BD6504-E558-6654-D1EA-693D5CED8E53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Skapa med syntetisk media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C7B4412-3740-6650-95ED-01AE292C4288}"/>
              </a:ext>
            </a:extLst>
          </p:cNvPr>
          <p:cNvSpPr txBox="1"/>
          <p:nvPr/>
        </p:nvSpPr>
        <p:spPr>
          <a:xfrm>
            <a:off x="1867606" y="1566552"/>
            <a:ext cx="4543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fungera som ett stöd för reflektion, problemlösning och kunskapsutveckling.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Att ställa frågor och resonera med AI kan ge användaren nya perspektiv och skapa möjlighet utmana sina tankar och utveckla sitt lärande.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6DADB2F-90DA-5592-5037-30C91BEC5D52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lärande-partner och reflektions-stöd</a:t>
            </a: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BEAA6E2D-F0FB-049C-1DCD-3787E125CD8C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EBE41E1B-4600-BA7B-D792-2E5591994459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C8C86FC-8B11-22F4-8D63-88877FBC5F3E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</p:spTree>
    <p:extLst>
      <p:ext uri="{BB962C8B-B14F-4D97-AF65-F5344CB8AC3E}">
        <p14:creationId xmlns:p14="http://schemas.microsoft.com/office/powerpoint/2010/main" val="1149624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4DF09-AD5C-17C7-49A9-82D9110F9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61C8A1CC-AA89-5CA7-8637-C6FCE15739A6}"/>
              </a:ext>
            </a:extLst>
          </p:cNvPr>
          <p:cNvSpPr/>
          <p:nvPr/>
        </p:nvSpPr>
        <p:spPr>
          <a:xfrm>
            <a:off x="6843261" y="1605760"/>
            <a:ext cx="4918945" cy="303749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46F0B777-3936-3D64-03A6-826C09F2080A}"/>
              </a:ext>
            </a:extLst>
          </p:cNvPr>
          <p:cNvSpPr/>
          <p:nvPr/>
        </p:nvSpPr>
        <p:spPr>
          <a:xfrm>
            <a:off x="1773710" y="900931"/>
            <a:ext cx="4918945" cy="3745252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0C1C810E-D472-804B-1B4D-CF297D38A157}"/>
              </a:ext>
            </a:extLst>
          </p:cNvPr>
          <p:cNvSpPr txBox="1">
            <a:spLocks/>
          </p:cNvSpPr>
          <p:nvPr/>
        </p:nvSpPr>
        <p:spPr>
          <a:xfrm>
            <a:off x="6965636" y="1711725"/>
            <a:ext cx="4674194" cy="27176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Transkribera tal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omvandla samtal, intervjuer eller föreläsningar till text.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Sammanfatta ljudinnehåll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AI-verktyg kan användas för att skapa översikter av vad som sagts i möten eller inspelningar.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Undertexter och tillgänglighet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Skapa undertexter eller förenklad text för ökad tillgänglighet och inkludering.</a:t>
            </a: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ED407844-DC7F-0641-C7CE-53E29D28973D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699F74AB-9E23-4626-5D18-79A123CEE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0932028F-6B30-906C-E61A-2B7C70ABBEA5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E655EE9B-477B-00CE-A62B-5AEF8B8302F9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0BC4FBF-8309-E9AF-807D-C6B5B0C1682F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72C8D530-1606-95F3-771A-E5B8117248EE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E54CD4F7-B670-732A-8085-4F8BC79B2C96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C28B9AE3-4AE4-A0B3-A06B-0FABDBA1075B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4236C69E-5F53-E555-064A-EDA8028BF98A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68B19AC-F1E6-DF92-E256-B8C4D18D1038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Automatisering av uppgifter och arbetsflöden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501D292-4BD5-C45B-A133-04284A91B106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DE39C22-092F-CC43-621F-8C88DCB63DD7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F7A47B-A0EE-AAF6-77F9-E0193E482855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24CDFE8-0FAA-914D-B472-FB81DAEC9AA4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Skapa med syntetisk media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70D9565-D600-AF94-B4ED-1617B697094B}"/>
              </a:ext>
            </a:extLst>
          </p:cNvPr>
          <p:cNvSpPr txBox="1"/>
          <p:nvPr/>
        </p:nvSpPr>
        <p:spPr>
          <a:xfrm>
            <a:off x="1867606" y="1566552"/>
            <a:ext cx="4543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Generativ AI kan transkribera tal till text, sammanställa samtal eller intervjuer och skapa sammanfattningar.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Det kan bidra till att effektivisera dokumentation och analys muntligt material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oc</a:t>
            </a:r>
            <a:r>
              <a:rPr lang="sv-SE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h samtidigt öka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tillgängligheten.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B9E5E36-E137-56FF-23DD-68011847AD3C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Ljud-hantering och transkribering</a:t>
            </a: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422CF169-F3DA-0FE0-12D6-391C8FCE2066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DB07A7E1-5709-CCAF-88FA-055F0688F89A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1962D6E-0080-CF03-6047-956B20FC9C2D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A6CFE72-BDC2-4106-5D76-F97EA375442B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</p:spTree>
    <p:extLst>
      <p:ext uri="{BB962C8B-B14F-4D97-AF65-F5344CB8AC3E}">
        <p14:creationId xmlns:p14="http://schemas.microsoft.com/office/powerpoint/2010/main" val="17819305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DDCB9-8CDC-1CC4-1688-0BEC07AF7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DF1C9636-26EC-3FC6-B297-58FBEC8EF2E1}"/>
              </a:ext>
            </a:extLst>
          </p:cNvPr>
          <p:cNvSpPr/>
          <p:nvPr/>
        </p:nvSpPr>
        <p:spPr>
          <a:xfrm>
            <a:off x="6843261" y="1605760"/>
            <a:ext cx="4918945" cy="303749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450E870-3437-29D2-D151-F491954DC19B}"/>
              </a:ext>
            </a:extLst>
          </p:cNvPr>
          <p:cNvSpPr/>
          <p:nvPr/>
        </p:nvSpPr>
        <p:spPr>
          <a:xfrm>
            <a:off x="1773710" y="900931"/>
            <a:ext cx="4918945" cy="3745252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98D8E4AA-D5B7-82F3-9C91-B6962638420E}"/>
              </a:ext>
            </a:extLst>
          </p:cNvPr>
          <p:cNvSpPr txBox="1">
            <a:spLocks/>
          </p:cNvSpPr>
          <p:nvPr/>
        </p:nvSpPr>
        <p:spPr>
          <a:xfrm>
            <a:off x="6965636" y="1896391"/>
            <a:ext cx="4674194" cy="24262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Analysera data i naturligt språk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Ställ frågor direkt till datatabeller och få förståeliga svar.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Visualisera information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AI-verktyg kan användas för att generera diagram, sammanställningar och insikter.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B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earbeta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komplexa datamängder</a:t>
            </a:r>
            <a:br>
              <a:rPr lang="sv-SE" sz="1600" dirty="0">
                <a:solidFill>
                  <a:prstClr val="black"/>
                </a:solidFill>
              </a:rPr>
            </a:br>
            <a:r>
              <a:rPr lang="sv-SE" sz="1600" dirty="0">
                <a:solidFill>
                  <a:prstClr val="black"/>
                </a:solidFill>
              </a:rPr>
              <a:t>AI kan hjälpa till att filtrera, gruppera eller strukturera data effektivt samt att analysera och visualisera data.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1600" dirty="0">
              <a:solidFill>
                <a:prstClr val="black"/>
              </a:solidFill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D79E9C18-C0CD-D125-6F70-DD225298FC91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AE7C35BC-3AA4-7F54-9683-117925C4E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01D5E9ED-E7D0-CA96-92A2-931BF3613C03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C4708CF4-9B3B-0D97-147A-DBAED5920985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7D327324-C99B-A074-FCCE-7391682A67D5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02C41803-1431-CF50-B141-A274E43DF153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10214EB2-F596-99D3-A56C-071932B83416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8F70DC11-C4EC-BB9D-BAD6-F9610FAC8777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0057CF07-E34E-9E20-9EE5-4E32D80956A7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58B1C2B-3089-3652-C713-047C3C7ADBD7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Automatisering av uppgifter och arbetsflöden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CD27601-6497-2721-A993-FA530C353C74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05DD28D-223F-BDEE-8F0D-C960B9414992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3C24C97-EBDC-A16A-AACC-B6F9F0E89BDE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Skapa med syntetisk media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5B506C8-5FF2-5D82-EE1A-8DDD8F2B6765}"/>
              </a:ext>
            </a:extLst>
          </p:cNvPr>
          <p:cNvSpPr txBox="1"/>
          <p:nvPr/>
        </p:nvSpPr>
        <p:spPr>
          <a:xfrm>
            <a:off x="1867606" y="1566552"/>
            <a:ext cx="4543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hjälpa till att tolka, analysera och visualisera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Genom naturligt språk kan användaren interagera med tabeller, databaser och kalkylblad utan avancerad teknisk kunskap.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112A6BF-7D76-53B9-C052-049FD1600FF6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Dataanalys och informations-bearbetning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02F0B50A-61FE-1DAD-283A-3531BCFB7584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0B1BB149-209C-DE3F-6B9A-78B9A810527F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93046D2-7726-0CF5-D365-49425E60B13D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2A639F2-ED6F-1521-BE66-EDAE33BDB4C9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C8E7287-C357-8ED6-3412-F4AC6C3FA65F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hantering och transkribering</a:t>
            </a:r>
          </a:p>
        </p:txBody>
      </p:sp>
    </p:spTree>
    <p:extLst>
      <p:ext uri="{BB962C8B-B14F-4D97-AF65-F5344CB8AC3E}">
        <p14:creationId xmlns:p14="http://schemas.microsoft.com/office/powerpoint/2010/main" val="920001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A3ADA-50DC-008D-B870-0AEB85EEB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57EE5229-9AD9-F668-D03F-579D2844C5FD}"/>
              </a:ext>
            </a:extLst>
          </p:cNvPr>
          <p:cNvSpPr/>
          <p:nvPr/>
        </p:nvSpPr>
        <p:spPr>
          <a:xfrm>
            <a:off x="6843261" y="1605759"/>
            <a:ext cx="4918945" cy="3239371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448FE221-D9C0-A85D-7838-2E07205FCC47}"/>
              </a:ext>
            </a:extLst>
          </p:cNvPr>
          <p:cNvSpPr/>
          <p:nvPr/>
        </p:nvSpPr>
        <p:spPr>
          <a:xfrm>
            <a:off x="1773710" y="900930"/>
            <a:ext cx="4918945" cy="3994173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5EF4CFFE-CA63-9048-6456-8D1B32B25744}"/>
              </a:ext>
            </a:extLst>
          </p:cNvPr>
          <p:cNvSpPr txBox="1">
            <a:spLocks/>
          </p:cNvSpPr>
          <p:nvPr/>
        </p:nvSpPr>
        <p:spPr>
          <a:xfrm>
            <a:off x="6965636" y="1896391"/>
            <a:ext cx="4674194" cy="24262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Generera bilder från text</a:t>
            </a:r>
            <a:br>
              <a:rPr lang="sv-SE" sz="1600" dirty="0">
                <a:solidFill>
                  <a:prstClr val="black"/>
                </a:solidFill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skapa illustrationer eller konceptbilder utifrån textbeskrivningar.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Skapa ljud och musik</a:t>
            </a:r>
            <a:br>
              <a:rPr lang="sv-SE" sz="1600" dirty="0">
                <a:solidFill>
                  <a:prstClr val="black"/>
                </a:solidFill>
              </a:rPr>
            </a:br>
            <a:r>
              <a:rPr lang="sv-SE" sz="1600" dirty="0">
                <a:solidFill>
                  <a:prstClr val="black"/>
                </a:solidFill>
              </a:rPr>
              <a:t>Generera jinglar, ljudlandskap eller berättarröster med hjälp av generativ AI.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Redigera eller konvertera media</a:t>
            </a:r>
            <a:br>
              <a:rPr lang="sv-SE" sz="1600" dirty="0">
                <a:solidFill>
                  <a:prstClr val="black"/>
                </a:solidFill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skapa bilder, animationer, ljud och videoklipp utifrån text eller exempel, samt för att klippa, förbättra eller konvertera mellan olika medier. </a:t>
            </a: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78BA2051-C2B1-7E49-B7E9-5F9C6A27EF7C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1A59A49E-E895-225C-C618-B6BF45620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D5C0997F-66FC-4AEE-9680-1EBFC7D376A9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265A251C-7733-E000-3D01-45FE69513D59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F2B6D10-3D0A-642B-DBC6-DDBD03316DC0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EDDD3CCD-DF91-BE2A-F861-CE54B51BCDE5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27ECAEAE-4390-DB16-4439-B8DAF3894D26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B763F76A-AC8E-F925-37EE-55B750E54D91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A1FA5426-2E59-E8CE-A809-1EBF23857B53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8FF1E7E-B7B7-5624-C964-E43661C66AA1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Automatisering av uppgifter och arbetsflöden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698ED11-D962-13AD-202F-51F56CC63E50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4E891B-CB79-DF0F-AF09-2BD813B96EA1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56DFC46-AD3B-C63B-C3C5-17E6D3736375}"/>
              </a:ext>
            </a:extLst>
          </p:cNvPr>
          <p:cNvSpPr txBox="1"/>
          <p:nvPr/>
        </p:nvSpPr>
        <p:spPr>
          <a:xfrm>
            <a:off x="1867606" y="1566552"/>
            <a:ext cx="45434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användas för att generera bilder, animationer, ljud och videoklipp utifrån text eller exempel.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Detta möjliggör nya sätt för kreativa uttryck och produktion samtidigt som det väcker både frågor och utmaningar.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FB7E318-6A68-9D75-977A-528E9CD235B1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Skapa med syntetisk media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780C3C3A-FBCE-5B29-2864-8D25AA474421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688F4806-25C7-58A2-0DC8-B68BFCF5C2FC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135EDFB-4399-2556-0925-647497F5A22A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1751D98-419B-E1D5-06F2-B5B6BD47C114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A17FEC7-8FCA-7C78-9B41-9C45C5BE52FA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hantering och transkribering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24FE989-AB27-6365-FA8C-FA679F1B6E15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</p:spTree>
    <p:extLst>
      <p:ext uri="{BB962C8B-B14F-4D97-AF65-F5344CB8AC3E}">
        <p14:creationId xmlns:p14="http://schemas.microsoft.com/office/powerpoint/2010/main" val="37139089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A1744-ECFF-A8AC-ACA7-A8ADD6EAF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87BE48E9-EDF9-59D2-2EF0-1110760AF590}"/>
              </a:ext>
            </a:extLst>
          </p:cNvPr>
          <p:cNvSpPr/>
          <p:nvPr/>
        </p:nvSpPr>
        <p:spPr>
          <a:xfrm>
            <a:off x="6843261" y="1605759"/>
            <a:ext cx="4918945" cy="3274702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34F94912-FDD9-6A91-C568-A3377AA24C3E}"/>
              </a:ext>
            </a:extLst>
          </p:cNvPr>
          <p:cNvSpPr/>
          <p:nvPr/>
        </p:nvSpPr>
        <p:spPr>
          <a:xfrm>
            <a:off x="1773710" y="900931"/>
            <a:ext cx="4918945" cy="397953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2BCF89E9-65EA-E0D5-1C45-DA28A81A3F3F}"/>
              </a:ext>
            </a:extLst>
          </p:cNvPr>
          <p:cNvSpPr txBox="1">
            <a:spLocks/>
          </p:cNvSpPr>
          <p:nvPr/>
        </p:nvSpPr>
        <p:spPr>
          <a:xfrm>
            <a:off x="6965636" y="1896391"/>
            <a:ext cx="4674194" cy="2794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Designa enkla assistenter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Anpassade AI-</a:t>
            </a:r>
            <a:r>
              <a:rPr lang="sv-SE" sz="1600" dirty="0" err="1">
                <a:solidFill>
                  <a:prstClr val="black"/>
                </a:solidFill>
              </a:rPr>
              <a:t>assitenter</a:t>
            </a:r>
            <a:r>
              <a:rPr lang="sv-SE" sz="1600" dirty="0">
                <a:solidFill>
                  <a:prstClr val="black"/>
                </a:solidFill>
              </a:rPr>
              <a:t> kan användas för att svara på frågor, samla information eller utföra enkla uppgifter.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Anpassa personlighet och språk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Det går att styra hur assistenten uttrycker sig och vilka roller den spelar.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Integrera med andra system eller dokument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Assistenter kan användas tillsammans med externa kunskapskällor.</a:t>
            </a: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180B34DF-CE5E-63EA-55A6-F4370633B60A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FDE3C523-5E9E-E841-2F91-BF683CBED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8F4C718B-63A0-EE30-CFE5-5E9E748C47E2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B2A1D9A8-07CD-9304-C648-1ACC69D52199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7B28054F-9242-3CA8-F1CF-434DDCF3C4BF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3A62217B-9407-520C-E3F9-DABCBF462E93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6A08E1A-B283-8167-F7C9-E45AD3F94DBC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61E32AD7-D10D-66F8-CB4A-CDFDD120D6A3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4CFF513E-8332-2A54-6DF4-F625D2F99A4D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E6B49A9-93D9-4251-9DDB-0D028A6FAE60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Automatisering av uppgifter och arbetsflöden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62DF3C5-BB2E-85E8-E1A2-DAC0971EE349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854E5C0-B05B-7FFD-FCBA-38C09800846D}"/>
              </a:ext>
            </a:extLst>
          </p:cNvPr>
          <p:cNvSpPr txBox="1"/>
          <p:nvPr/>
        </p:nvSpPr>
        <p:spPr>
          <a:xfrm>
            <a:off x="1867606" y="1566552"/>
            <a:ext cx="4543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Genom verktyg som tillåter anpassning och specialisering kan AI bli ett skräddarsytt stöd i vardagen.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användas för att bygga egna assistenter eller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chatbotar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för specifika uppgifter.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481F1D9-7250-F8EB-469B-56D7F04C960B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Bygga egna assistenter och botar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67F70CF0-C6B8-6077-B8FF-96B07C968923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DD9A21F3-B165-6AA7-8C42-E5444F0C51AB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86B1AB-92DA-33D7-E613-C525E2F9285D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AF2E8A5-CEDD-0FA0-1CA9-F1AC73C0CA5E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F967837-EADE-BF96-89F0-FC51817EF87B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hantering och transkribering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802E235-B329-4D7F-A3AF-E3BB9796DF96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53B8BF6-2B94-D193-2101-FAA300E57C6D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Skapa med syntetisk media</a:t>
            </a:r>
          </a:p>
        </p:txBody>
      </p:sp>
    </p:spTree>
    <p:extLst>
      <p:ext uri="{BB962C8B-B14F-4D97-AF65-F5344CB8AC3E}">
        <p14:creationId xmlns:p14="http://schemas.microsoft.com/office/powerpoint/2010/main" val="17432516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69CFD42A-9A87-A940-1399-D6B494A058E3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80839484-718B-6A81-CAC3-986357756601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00.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BAC90D96-AEB4-713D-9C7E-DCFD32F88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Bakgrund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21CDAE2-DC4B-F0DE-1F27-E483429B7B52}"/>
              </a:ext>
            </a:extLst>
          </p:cNvPr>
          <p:cNvSpPr txBox="1"/>
          <p:nvPr/>
        </p:nvSpPr>
        <p:spPr>
          <a:xfrm>
            <a:off x="308438" y="2289427"/>
            <a:ext cx="2203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Kompetens är en avgörande faktor för </a:t>
            </a:r>
            <a:br>
              <a:rPr lang="sv-S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sv-SE" sz="1600" kern="100" dirty="0"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implementering av </a:t>
            </a:r>
            <a:r>
              <a:rPr lang="sv-S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i välfärden. </a:t>
            </a:r>
            <a:br>
              <a:rPr lang="sv-S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sv-S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framgår i bl.a. AI-kommissionens färdplan och i Innovationsarenans förstudie från 2024.</a:t>
            </a:r>
          </a:p>
          <a:p>
            <a:endParaRPr lang="sv-SE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4979DA0-080F-876F-D9FC-9C5AC5CF2AF0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E0D2EA43-2C67-95A3-AD14-41FD73A0D311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908E86A-C264-6E80-CE12-FEBE6E2F0599}"/>
              </a:ext>
            </a:extLst>
          </p:cNvPr>
          <p:cNvSpPr txBox="1"/>
          <p:nvPr/>
        </p:nvSpPr>
        <p:spPr>
          <a:xfrm>
            <a:off x="3648149" y="1827761"/>
            <a:ext cx="635635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Göteborgsregionens Innovationsarena har tagit fram ett kompetensramverk för generativ AI. Innehållet har tagits fram i samarbete med bl.a. SKR, AI Sweden, </a:t>
            </a:r>
            <a:r>
              <a:rPr lang="sv-SE" sz="2000" dirty="0" err="1">
                <a:latin typeface="Franklin Gothic Book" panose="020B0503020102020204" pitchFamily="34" charset="0"/>
              </a:rPr>
              <a:t>Rise</a:t>
            </a:r>
            <a:r>
              <a:rPr lang="sv-SE" sz="2000" dirty="0">
                <a:latin typeface="Franklin Gothic Book" panose="020B0503020102020204" pitchFamily="34" charset="0"/>
              </a:rPr>
              <a:t> samt kommuner inom och utanför Göteborgsregionen.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Ramverket är tänkt som ett stöd för dig som arbetar med kompetensutveckling inom kommunal verksamhet.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Syftet är att skapa en gemensam referenspunkt och tydliggöra vad som behöver utvecklas, på vilket sätt och hos vem.</a:t>
            </a:r>
          </a:p>
        </p:txBody>
      </p:sp>
    </p:spTree>
    <p:extLst>
      <p:ext uri="{BB962C8B-B14F-4D97-AF65-F5344CB8AC3E}">
        <p14:creationId xmlns:p14="http://schemas.microsoft.com/office/powerpoint/2010/main" val="35241336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9B56A-62D2-4555-837E-76BBBC95E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98046052-6870-E1D5-AD9C-7912248D5ABC}"/>
              </a:ext>
            </a:extLst>
          </p:cNvPr>
          <p:cNvSpPr/>
          <p:nvPr/>
        </p:nvSpPr>
        <p:spPr>
          <a:xfrm>
            <a:off x="6843261" y="1605759"/>
            <a:ext cx="4918945" cy="332250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032741A-6DEA-4B98-63EE-E5A7FF038AF1}"/>
              </a:ext>
            </a:extLst>
          </p:cNvPr>
          <p:cNvSpPr/>
          <p:nvPr/>
        </p:nvSpPr>
        <p:spPr>
          <a:xfrm>
            <a:off x="1773710" y="900931"/>
            <a:ext cx="4918945" cy="40376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DB797179-25B8-E008-FA25-F1C08D47C0A4}"/>
              </a:ext>
            </a:extLst>
          </p:cNvPr>
          <p:cNvSpPr txBox="1">
            <a:spLocks/>
          </p:cNvSpPr>
          <p:nvPr/>
        </p:nvSpPr>
        <p:spPr>
          <a:xfrm>
            <a:off x="6965636" y="1718423"/>
            <a:ext cx="4674194" cy="2794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Automatisera återkommande uppgifter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hantera e-postsortering, schemaläggning eller uppföljning.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Koppla AI till olika </a:t>
            </a:r>
            <a:r>
              <a:rPr lang="sv-SE" sz="2000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appar</a:t>
            </a: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 och tjänster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Olika verktyg och tjänster kan användas för att länka AI till arbetsverktyg.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Skapa smidigare arbetsflöden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automatisera repetitiva uppgifter och därmed minska manuellt arbete och skapa mer tid för värdeskapande uppgifter. verktyg.</a:t>
            </a: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0BBD5D5A-C427-6B30-F11E-33AAE56009EA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8F6E795-B5A0-2953-78A4-A57DDDAB3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D5869F4C-0754-CDC5-7365-DE2FD8A568F1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38147D50-D372-5C3D-CB76-0C39C2F79CE6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161EDC5F-67D6-90DA-C799-A9CDA285E98C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D07A0A0-2995-0B06-0B34-CDE4AB70C439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3F385034-6769-A76F-BB4D-C44B97CF6F9D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CEBD93C7-E133-3E3D-0721-4D5595C4E5E6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5AF79354-B7A0-DFAD-99C1-147E8FE45888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B5E52FD-9F8B-F462-94A3-304EA9DC9A8A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2E2291B-41AC-6499-F1C0-01EB811DDC48}"/>
              </a:ext>
            </a:extLst>
          </p:cNvPr>
          <p:cNvSpPr txBox="1"/>
          <p:nvPr/>
        </p:nvSpPr>
        <p:spPr>
          <a:xfrm>
            <a:off x="1867606" y="1566552"/>
            <a:ext cx="4543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kopplas till befintliga verktyg i syfte automatisera återkommande arbetsuppgifter för att spara tid och minska fel.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Det kan till exempel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handla om e-postsortering, filhantering eller uppföljning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06240FC-3111-34E5-51DB-C353A8D4F763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Auto-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matisering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av uppgifter och arbetsflöden </a:t>
            </a: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5F717984-7AF7-EFC6-52CC-FEA57B66C36D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7EF1C00D-02BD-1483-0E43-89C863B77EFB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F7E76FF-3AC2-6896-2E4A-6E734542D994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D5B8C81-AEC6-1C82-9929-B218BFAD1C39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EA3808A-B28A-D399-11A4-2393AD4A9977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hantering och transkribering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468D090-3C75-A71A-826D-8FD864652665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7804A1-2B99-E38E-5811-8BC35CB433F5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Skapa med syntetisk media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B988FB2-44B2-0CB6-F5D7-A74DC06EA84C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</p:spTree>
    <p:extLst>
      <p:ext uri="{BB962C8B-B14F-4D97-AF65-F5344CB8AC3E}">
        <p14:creationId xmlns:p14="http://schemas.microsoft.com/office/powerpoint/2010/main" val="1404120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8FF6-EF3C-46D4-408A-68D19A320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31716A9F-98DD-4AD0-36C9-438B9560496B}"/>
              </a:ext>
            </a:extLst>
          </p:cNvPr>
          <p:cNvSpPr/>
          <p:nvPr/>
        </p:nvSpPr>
        <p:spPr>
          <a:xfrm>
            <a:off x="6843261" y="1605759"/>
            <a:ext cx="4918945" cy="332250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878EF18D-7670-EF42-699F-F6053FEA96A5}"/>
              </a:ext>
            </a:extLst>
          </p:cNvPr>
          <p:cNvSpPr/>
          <p:nvPr/>
        </p:nvSpPr>
        <p:spPr>
          <a:xfrm>
            <a:off x="1773710" y="900931"/>
            <a:ext cx="4918945" cy="40376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19C8C622-178C-2F4B-3A12-ED9D7C0799FA}"/>
              </a:ext>
            </a:extLst>
          </p:cNvPr>
          <p:cNvSpPr txBox="1">
            <a:spLocks/>
          </p:cNvSpPr>
          <p:nvPr/>
        </p:nvSpPr>
        <p:spPr>
          <a:xfrm>
            <a:off x="6965636" y="1718423"/>
            <a:ext cx="4508969" cy="2794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Generera och förklara kod</a:t>
            </a:r>
            <a:br>
              <a:rPr lang="sv-SE" sz="1600" dirty="0">
                <a:solidFill>
                  <a:prstClr val="black"/>
                </a:solidFill>
              </a:rPr>
            </a:br>
            <a:r>
              <a:rPr lang="sv-SE" sz="1600" dirty="0">
                <a:solidFill>
                  <a:prstClr val="black"/>
                </a:solidFill>
              </a:rPr>
              <a:t>Beskriv vad du vill skapa och få förslag på färdig kod med kommentarer.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Felsök och optimera</a:t>
            </a:r>
            <a:br>
              <a:rPr lang="sv-SE" sz="1600" dirty="0">
                <a:solidFill>
                  <a:prstClr val="black"/>
                </a:solidFill>
              </a:rPr>
            </a:br>
            <a:r>
              <a:rPr lang="sv-SE" sz="1600" dirty="0">
                <a:solidFill>
                  <a:prstClr val="black"/>
                </a:solidFill>
              </a:rPr>
              <a:t>AI kan hjälpa till att identifiera fel och föreslå förbättringar.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Bygg tjänster och applikationer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snabbare skapa fungerande digitala tjänster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1600" dirty="0">
              <a:solidFill>
                <a:prstClr val="black"/>
              </a:solidFill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3995690B-4AA7-549F-AAEF-46E9652C5FDF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F8F2179-A82C-7152-0D2F-14B7E1A5D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0EAF244B-E8A2-3590-CB1A-4765A9A6EB64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969F578E-7CE3-621B-5B4A-9F1789240FFD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2DDCF33-BB3F-D08C-A4B5-18A141BFF897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88A66ADA-9225-01BA-96DD-0C99D0DE203C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AD82D033-CC5C-FF51-B25C-A1268B121917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D11DA22A-F570-C5E6-240F-3D314FCC3CC7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73C2F6FA-0955-D0CC-051A-A22E2A33D3D5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0A7C490-A7A6-36B5-834E-1949AE3C75A4}"/>
              </a:ext>
            </a:extLst>
          </p:cNvPr>
          <p:cNvSpPr txBox="1"/>
          <p:nvPr/>
        </p:nvSpPr>
        <p:spPr>
          <a:xfrm>
            <a:off x="1867606" y="1566552"/>
            <a:ext cx="4543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Generativ AI kan användas för att göra programmering mer tillgängligt och kan även fungera som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lärstöd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för den som vill utvecklas inom området.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Det handlar bland annat om AI som assisterar i kodskrivning, felsökning och dokumentation.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2E3A5B5-3CCA-5373-71EC-5E257E3B0787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program-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mering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och kodutveckling</a:t>
            </a: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32347FFA-535B-8198-40E9-165350D3E397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B9F8072B-6E75-ED67-6D8C-4DFFEB4F3BCC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D74FA98-9EF8-1872-44E8-029F013AC2B7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5252B71-D6F8-D934-D28F-5570D9BB5A91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75A941B-1A49-1D39-F9DC-DB0397BEE4D4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hantering och transkribering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8900FBF-AF58-3B7D-E13B-C593A4020B96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06F500-FE21-2807-D331-8A42927B8A93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Skapa med syntetisk media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A60EE53-0793-5699-22A9-82E7E2229918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3EC3158-A5FA-6D16-AB24-2D88B7A5BE51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Automatisering av uppgifter och arbetsflöden </a:t>
            </a:r>
          </a:p>
        </p:txBody>
      </p:sp>
    </p:spTree>
    <p:extLst>
      <p:ext uri="{BB962C8B-B14F-4D97-AF65-F5344CB8AC3E}">
        <p14:creationId xmlns:p14="http://schemas.microsoft.com/office/powerpoint/2010/main" val="1283150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AF7D3-858F-4853-3099-72C0CF3B5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C2900A74-69FC-1F65-B482-CDF4EAD1A7D0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D40DA37A-B20E-B200-49DD-B99790CEFB58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00.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B6CE2BB-1FD7-56BD-FA4E-4FAF002CB9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15494" flipH="1">
            <a:off x="6186656" y="-1192065"/>
            <a:ext cx="9086377" cy="7536478"/>
          </a:xfrm>
          <a:prstGeom prst="rect">
            <a:avLst/>
          </a:prstGeom>
        </p:spPr>
      </p:pic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D1F00A24-3F6E-4EC2-53D8-DF8AD27B6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Bakgrund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41B2372-D121-78B4-1B78-AFF3B86DE9FD}"/>
              </a:ext>
            </a:extLst>
          </p:cNvPr>
          <p:cNvSpPr txBox="1"/>
          <p:nvPr/>
        </p:nvSpPr>
        <p:spPr>
          <a:xfrm>
            <a:off x="308438" y="2289427"/>
            <a:ext cx="220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Varför ett ramverk?</a:t>
            </a:r>
          </a:p>
          <a:p>
            <a:endParaRPr lang="sv-SE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ABD236A2-17C2-60EC-01AB-8D7DC4C0BD8B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7F5F7D0F-A69B-54C7-B6E8-602997D1EEA8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AA45D49-DA27-4C1D-58EF-30B60DD7BD4F}"/>
              </a:ext>
            </a:extLst>
          </p:cNvPr>
          <p:cNvSpPr txBox="1"/>
          <p:nvPr/>
        </p:nvSpPr>
        <p:spPr>
          <a:xfrm>
            <a:off x="4139468" y="2773722"/>
            <a:ext cx="57688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Kompetensramverket fungerar som en kursplan som tydliggör de kunskaper, färdigheter och förmågor som krävs för att använda AI- tekniken effektivt, ansvarsfullt och strategiskt. </a:t>
            </a:r>
            <a:endParaRPr lang="sv-SE" sz="20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13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1D22E-0577-90E7-89B4-31DDC9542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84AB1E96-B857-6186-38D4-7F481E139AC9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656A9F14-F704-ECA6-82EA-6F71A0274BDF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00.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9A6A259D-8793-8B29-E215-1E2C59518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Bakgrund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38CE8B-29B4-CCCA-90CC-7038025DE747}"/>
              </a:ext>
            </a:extLst>
          </p:cNvPr>
          <p:cNvSpPr txBox="1"/>
          <p:nvPr/>
        </p:nvSpPr>
        <p:spPr>
          <a:xfrm>
            <a:off x="308438" y="2289427"/>
            <a:ext cx="2203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Du som planerar kompetensinsatser kan använda ramverket som vägledning i allt från utbildning till rekrytering. </a:t>
            </a:r>
            <a:endParaRPr lang="sv-SE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3AD900E-291B-4CD6-C8D0-571C915A6076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293029D1-DBD8-F50A-7853-C2D462C1A15B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D23B7C3-D3FF-9F17-364F-E9D20194950C}"/>
              </a:ext>
            </a:extLst>
          </p:cNvPr>
          <p:cNvSpPr txBox="1"/>
          <p:nvPr/>
        </p:nvSpPr>
        <p:spPr>
          <a:xfrm>
            <a:off x="3648149" y="1882807"/>
            <a:ext cx="6096000" cy="3497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defRPr/>
            </a:pP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Ramverket kan användas för att:</a:t>
            </a: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800"/>
              </a:spcAft>
              <a:buClrTx/>
              <a:buSzPts val="1000"/>
              <a:buFont typeface="Symbol" pitchFamily="2" charset="2"/>
              <a:buChar char=""/>
              <a:tabLst>
                <a:tab pos="457200" algn="l"/>
              </a:tabLst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Definiera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 vilka AI-relaterade kompetenser som behövs på olika nivåer i organisationen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800"/>
              </a:spcAft>
              <a:buClrTx/>
              <a:buSzPts val="1000"/>
              <a:buFont typeface="Symbol" pitchFamily="2" charset="2"/>
              <a:buChar char=""/>
              <a:tabLst>
                <a:tab pos="457200" algn="l"/>
              </a:tabLst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kumimoji="0" lang="sv-SE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ormulera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 målgruppsanpassade utbildningsinsatser</a:t>
            </a: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800"/>
              </a:spcAft>
              <a:buClrTx/>
              <a:buSzPts val="1000"/>
              <a:buFont typeface="Symbol" pitchFamily="2" charset="2"/>
              <a:buChar char=""/>
              <a:tabLst>
                <a:tab pos="457200" algn="l"/>
              </a:tabLst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kapa struktur i kompetensförsörjningen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800"/>
              </a:spcAft>
              <a:buClrTx/>
              <a:buSzPts val="1000"/>
              <a:buFont typeface="Symbol" pitchFamily="2" charset="2"/>
              <a:buChar char=""/>
              <a:tabLst>
                <a:tab pos="457200" algn="l"/>
              </a:tabLst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kumimoji="0" lang="sv-SE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idra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 till ett gemensamt språk och förståelse för AI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Tx/>
              <a:buSzPts val="1000"/>
              <a:buFont typeface="Symbol" pitchFamily="2" charset="2"/>
              <a:buChar char=""/>
              <a:tabLst>
                <a:tab pos="457200" algn="l"/>
              </a:tabLst>
              <a:defRPr/>
            </a:pPr>
            <a:endParaRPr kumimoji="0" lang="sv-SE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C77DC33-CFAD-2902-048F-92DEDA4B59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15494" flipH="1">
            <a:off x="6186656" y="-1192065"/>
            <a:ext cx="9086377" cy="75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554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5EF2-33AB-04F9-EB72-DAD633E7E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615DBF13-CE79-5B90-C592-241EA72F8BBE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769C6D4-A8C8-E1F5-D3E4-F168189A17FA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FB00EAC-07AE-3AD4-9A84-C710432F694C}"/>
              </a:ext>
            </a:extLst>
          </p:cNvPr>
          <p:cNvSpPr txBox="1"/>
          <p:nvPr/>
        </p:nvSpPr>
        <p:spPr>
          <a:xfrm>
            <a:off x="3319974" y="2380086"/>
            <a:ext cx="6203168" cy="154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Ramverket utgår från två nivåer av kompetensutveckling som bygger på varandra.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Den första nivån handlar att </a:t>
            </a:r>
            <a:r>
              <a:rPr lang="sv-SE" sz="2000" u="sng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förstå</a:t>
            </a: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 generativ AI för att i nästa steg kunna </a:t>
            </a:r>
            <a:r>
              <a:rPr lang="sv-SE" sz="2000" u="sng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använda</a:t>
            </a: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 tekniken.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3666FF30-06DA-0D5C-3E5E-FB9CE2F1C1F9}"/>
              </a:ext>
            </a:extLst>
          </p:cNvPr>
          <p:cNvGrpSpPr/>
          <p:nvPr/>
        </p:nvGrpSpPr>
        <p:grpSpPr>
          <a:xfrm>
            <a:off x="796829" y="-758381"/>
            <a:ext cx="7641288" cy="2883601"/>
            <a:chOff x="1270592" y="-753236"/>
            <a:chExt cx="7641288" cy="2883601"/>
          </a:xfrm>
        </p:grpSpPr>
        <p:sp>
          <p:nvSpPr>
            <p:cNvPr id="19" name="Rubrik 5">
              <a:extLst>
                <a:ext uri="{FF2B5EF4-FFF2-40B4-BE49-F238E27FC236}">
                  <a16:creationId xmlns:a16="http://schemas.microsoft.com/office/drawing/2014/main" id="{A681A1CB-40F9-AD4D-FC77-E35A699E858B}"/>
                </a:ext>
              </a:extLst>
            </p:cNvPr>
            <p:cNvSpPr txBox="1">
              <a:spLocks/>
            </p:cNvSpPr>
            <p:nvPr/>
          </p:nvSpPr>
          <p:spPr>
            <a:xfrm>
              <a:off x="3460795" y="377702"/>
              <a:ext cx="1327092" cy="1566857"/>
            </a:xfrm>
            <a:prstGeom prst="rect">
              <a:avLst/>
            </a:prstGeom>
          </p:spPr>
          <p:txBody>
            <a:bodyPr anchor="b" anchorCtr="0"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kern="1200">
                  <a:solidFill>
                    <a:schemeClr val="tx1"/>
                  </a:solidFill>
                  <a:latin typeface="Franklin Gothic Medium" panose="020B06030201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j-ea"/>
                  <a:cs typeface="+mj-cs"/>
                </a:rPr>
                <a:t>/</a:t>
              </a:r>
            </a:p>
          </p:txBody>
        </p: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D9A67CBD-A44B-E30B-3C4E-48284705EACD}"/>
                </a:ext>
              </a:extLst>
            </p:cNvPr>
            <p:cNvGrpSpPr/>
            <p:nvPr/>
          </p:nvGrpSpPr>
          <p:grpSpPr>
            <a:xfrm>
              <a:off x="1270592" y="-753236"/>
              <a:ext cx="7641288" cy="2883601"/>
              <a:chOff x="1270592" y="-753236"/>
              <a:chExt cx="7641288" cy="2883601"/>
            </a:xfrm>
          </p:grpSpPr>
          <p:sp>
            <p:nvSpPr>
              <p:cNvPr id="21" name="Rubrik 5">
                <a:extLst>
                  <a:ext uri="{FF2B5EF4-FFF2-40B4-BE49-F238E27FC236}">
                    <a16:creationId xmlns:a16="http://schemas.microsoft.com/office/drawing/2014/main" id="{5576833F-CE04-AE5C-1EB8-279A913A34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592" y="-753236"/>
                <a:ext cx="4506839" cy="2883601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kern="120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" panose="020B0603020102020204" pitchFamily="34" charset="0"/>
                    <a:ea typeface="+mj-ea"/>
                    <a:cs typeface="+mj-cs"/>
                  </a:rPr>
                  <a:t>01.</a:t>
                </a:r>
              </a:p>
            </p:txBody>
          </p:sp>
          <p:sp>
            <p:nvSpPr>
              <p:cNvPr id="22" name="Rubrik 5">
                <a:extLst>
                  <a:ext uri="{FF2B5EF4-FFF2-40B4-BE49-F238E27FC236}">
                    <a16:creationId xmlns:a16="http://schemas.microsoft.com/office/drawing/2014/main" id="{052BD20C-675D-419A-37B4-E80734830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5041" y="-753236"/>
                <a:ext cx="4506839" cy="2883601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kern="120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" panose="020B0603020102020204" pitchFamily="34" charset="0"/>
                    <a:ea typeface="+mj-ea"/>
                    <a:cs typeface="+mj-cs"/>
                  </a:rPr>
                  <a:t>02.</a:t>
                </a:r>
              </a:p>
            </p:txBody>
          </p:sp>
          <p:sp>
            <p:nvSpPr>
              <p:cNvPr id="23" name="Rubrik 5">
                <a:extLst>
                  <a:ext uri="{FF2B5EF4-FFF2-40B4-BE49-F238E27FC236}">
                    <a16:creationId xmlns:a16="http://schemas.microsoft.com/office/drawing/2014/main" id="{E088FB7F-0882-3B11-A313-FF2844A647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5812" y="377701"/>
                <a:ext cx="1327092" cy="1566857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kern="120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" panose="020B0603020102020204" pitchFamily="34" charset="0"/>
                    <a:ea typeface="+mj-ea"/>
                    <a:cs typeface="+mj-cs"/>
                  </a:rPr>
                  <a:t>/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597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5AE3C-B869-BA1C-622C-48B393ED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EC7DBAE0-8018-12A1-AEFC-63D1B303542B}"/>
              </a:ext>
            </a:extLst>
          </p:cNvPr>
          <p:cNvSpPr/>
          <p:nvPr/>
        </p:nvSpPr>
        <p:spPr>
          <a:xfrm>
            <a:off x="0" y="-334537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B927E40-7A27-3925-9CC4-46A17613080E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1" name="Rubrik 5">
            <a:extLst>
              <a:ext uri="{FF2B5EF4-FFF2-40B4-BE49-F238E27FC236}">
                <a16:creationId xmlns:a16="http://schemas.microsoft.com/office/drawing/2014/main" id="{6918FAA5-3E2A-21CD-A0EC-1B5A8C326722}"/>
              </a:ext>
            </a:extLst>
          </p:cNvPr>
          <p:cNvSpPr txBox="1">
            <a:spLocks/>
          </p:cNvSpPr>
          <p:nvPr/>
        </p:nvSpPr>
        <p:spPr>
          <a:xfrm>
            <a:off x="707620" y="4647262"/>
            <a:ext cx="2537386" cy="46368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 Förstå</a:t>
            </a:r>
          </a:p>
        </p:txBody>
      </p:sp>
      <p:sp>
        <p:nvSpPr>
          <p:cNvPr id="3" name="Rubrik 5">
            <a:extLst>
              <a:ext uri="{FF2B5EF4-FFF2-40B4-BE49-F238E27FC236}">
                <a16:creationId xmlns:a16="http://schemas.microsoft.com/office/drawing/2014/main" id="{4CC48F44-C667-1245-1E33-2A9E4EE640A9}"/>
              </a:ext>
            </a:extLst>
          </p:cNvPr>
          <p:cNvSpPr txBox="1">
            <a:spLocks/>
          </p:cNvSpPr>
          <p:nvPr/>
        </p:nvSpPr>
        <p:spPr>
          <a:xfrm>
            <a:off x="707620" y="1968941"/>
            <a:ext cx="2537386" cy="46368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Använda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D0B35DF-5A3C-4F57-8C3C-C0E90908377D}"/>
              </a:ext>
            </a:extLst>
          </p:cNvPr>
          <p:cNvSpPr/>
          <p:nvPr/>
        </p:nvSpPr>
        <p:spPr>
          <a:xfrm>
            <a:off x="3952626" y="4270917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generativ AI?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644E201-1CED-BD7C-BBC9-18F6D882100E}"/>
              </a:ext>
            </a:extLst>
          </p:cNvPr>
          <p:cNvSpPr/>
          <p:nvPr/>
        </p:nvSpPr>
        <p:spPr>
          <a:xfrm>
            <a:off x="5595932" y="4270917"/>
            <a:ext cx="1345267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risker och möjligheter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46E7144-E7E8-8597-3AC6-7D3E49E418CF}"/>
              </a:ext>
            </a:extLst>
          </p:cNvPr>
          <p:cNvSpPr/>
          <p:nvPr/>
        </p:nvSpPr>
        <p:spPr>
          <a:xfrm>
            <a:off x="8882540" y="4270915"/>
            <a:ext cx="1345267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AI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CCB901-C3CF-9D34-51AE-A718D9B52F18}"/>
              </a:ext>
            </a:extLst>
          </p:cNvPr>
          <p:cNvSpPr/>
          <p:nvPr/>
        </p:nvSpPr>
        <p:spPr>
          <a:xfrm>
            <a:off x="7239236" y="4270916"/>
            <a:ext cx="1345267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samhälle – en påverkande kraft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CA97165-CF57-E608-10CD-036B34EC02B5}"/>
              </a:ext>
            </a:extLst>
          </p:cNvPr>
          <p:cNvSpPr/>
          <p:nvPr/>
        </p:nvSpPr>
        <p:spPr>
          <a:xfrm>
            <a:off x="7427934" y="943609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lärande-partner</a:t>
            </a:r>
          </a:p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och reflektionsstöd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B2EFB96-04EF-D387-0DFC-348046887D3D}"/>
              </a:ext>
            </a:extLst>
          </p:cNvPr>
          <p:cNvSpPr/>
          <p:nvPr/>
        </p:nvSpPr>
        <p:spPr>
          <a:xfrm>
            <a:off x="4921670" y="2432630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20"/>
              </a:lnSpc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Skapa med syntetisk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media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5478A28-5D97-F7E6-82DD-F19BA07255E5}"/>
              </a:ext>
            </a:extLst>
          </p:cNvPr>
          <p:cNvSpPr/>
          <p:nvPr/>
        </p:nvSpPr>
        <p:spPr>
          <a:xfrm>
            <a:off x="9693749" y="2443876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72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verktyg i program-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mering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och kodutveckling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897388B-3D43-814C-0AA9-3637BE6DD5CB}"/>
              </a:ext>
            </a:extLst>
          </p:cNvPr>
          <p:cNvSpPr/>
          <p:nvPr/>
        </p:nvSpPr>
        <p:spPr>
          <a:xfrm>
            <a:off x="5834754" y="943610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Textproduktion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och innehålls-generering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CEDFBB8-E8A6-972E-60AA-812FE6B73975}"/>
              </a:ext>
            </a:extLst>
          </p:cNvPr>
          <p:cNvSpPr/>
          <p:nvPr/>
        </p:nvSpPr>
        <p:spPr>
          <a:xfrm>
            <a:off x="3324805" y="2432630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20"/>
              </a:lnSpc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BA2BE28-8134-098D-3520-25AABEC941F1}"/>
              </a:ext>
            </a:extLst>
          </p:cNvPr>
          <p:cNvSpPr/>
          <p:nvPr/>
        </p:nvSpPr>
        <p:spPr>
          <a:xfrm>
            <a:off x="8103056" y="2432727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20"/>
              </a:lnSpc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Automatisering av uppgifter och arbets-flöden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4D726CD-1A35-2D0A-E9BC-C2B64D9471C2}"/>
              </a:ext>
            </a:extLst>
          </p:cNvPr>
          <p:cNvSpPr/>
          <p:nvPr/>
        </p:nvSpPr>
        <p:spPr>
          <a:xfrm>
            <a:off x="4222966" y="943610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0" rIns="72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med AI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AFCED84-D83E-1C67-157C-03C8B755CE27}"/>
              </a:ext>
            </a:extLst>
          </p:cNvPr>
          <p:cNvSpPr/>
          <p:nvPr/>
        </p:nvSpPr>
        <p:spPr>
          <a:xfrm>
            <a:off x="9021114" y="943608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20"/>
              </a:lnSpc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Ljudhantering och transkribering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D2657AE-6892-4818-8D44-9BC20BFCF027}"/>
              </a:ext>
            </a:extLst>
          </p:cNvPr>
          <p:cNvSpPr/>
          <p:nvPr/>
        </p:nvSpPr>
        <p:spPr>
          <a:xfrm>
            <a:off x="6512363" y="2443876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20"/>
              </a:lnSpc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5D4DA842-9A2F-5FCC-6444-74627BC1EB87}"/>
              </a:ext>
            </a:extLst>
          </p:cNvPr>
          <p:cNvCxnSpPr/>
          <p:nvPr/>
        </p:nvCxnSpPr>
        <p:spPr>
          <a:xfrm>
            <a:off x="3021980" y="3891776"/>
            <a:ext cx="8363415" cy="0"/>
          </a:xfrm>
          <a:prstGeom prst="line">
            <a:avLst/>
          </a:prstGeom>
          <a:ln w="22225">
            <a:solidFill>
              <a:schemeClr val="bg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5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2D9BC-C3A6-C12B-93D4-4CF70A29A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57834510-1C47-8D6E-52F8-635BAFAC935E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FA8F8D6-6399-EC2A-D70F-386C8D6DCEC3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D0562A3-6F81-01F0-A53C-81D9ADA65A42}"/>
              </a:ext>
            </a:extLst>
          </p:cNvPr>
          <p:cNvSpPr txBox="1"/>
          <p:nvPr/>
        </p:nvSpPr>
        <p:spPr>
          <a:xfrm>
            <a:off x="4525107" y="2900522"/>
            <a:ext cx="4998033" cy="1056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Här hittar du förslag på hur kompetensutvecklingsinsatser kan utformas på respektive nivå i ramverket.</a:t>
            </a:r>
            <a:endParaRPr kumimoji="0" lang="sv-SE" sz="2000" b="0" i="0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5A8A84F1-522D-3027-F26F-C9D8C3B5671D}"/>
              </a:ext>
            </a:extLst>
          </p:cNvPr>
          <p:cNvGrpSpPr/>
          <p:nvPr/>
        </p:nvGrpSpPr>
        <p:grpSpPr>
          <a:xfrm>
            <a:off x="796829" y="-758381"/>
            <a:ext cx="7641288" cy="2883601"/>
            <a:chOff x="1270592" y="-753236"/>
            <a:chExt cx="7641288" cy="2883601"/>
          </a:xfrm>
        </p:grpSpPr>
        <p:sp>
          <p:nvSpPr>
            <p:cNvPr id="19" name="Rubrik 5">
              <a:extLst>
                <a:ext uri="{FF2B5EF4-FFF2-40B4-BE49-F238E27FC236}">
                  <a16:creationId xmlns:a16="http://schemas.microsoft.com/office/drawing/2014/main" id="{723D6D3E-8472-EB4C-F924-9D45591D974B}"/>
                </a:ext>
              </a:extLst>
            </p:cNvPr>
            <p:cNvSpPr txBox="1">
              <a:spLocks/>
            </p:cNvSpPr>
            <p:nvPr/>
          </p:nvSpPr>
          <p:spPr>
            <a:xfrm>
              <a:off x="3460795" y="377702"/>
              <a:ext cx="1327092" cy="1566857"/>
            </a:xfrm>
            <a:prstGeom prst="rect">
              <a:avLst/>
            </a:prstGeom>
          </p:spPr>
          <p:txBody>
            <a:bodyPr anchor="b" anchorCtr="0"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kern="1200">
                  <a:solidFill>
                    <a:schemeClr val="tx1"/>
                  </a:solidFill>
                  <a:latin typeface="Franklin Gothic Medium" panose="020B06030201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j-ea"/>
                  <a:cs typeface="+mj-cs"/>
                </a:rPr>
                <a:t>/</a:t>
              </a:r>
            </a:p>
          </p:txBody>
        </p: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0F685AA5-C68C-5E54-B01F-BCD412247D7B}"/>
                </a:ext>
              </a:extLst>
            </p:cNvPr>
            <p:cNvGrpSpPr/>
            <p:nvPr/>
          </p:nvGrpSpPr>
          <p:grpSpPr>
            <a:xfrm>
              <a:off x="1270592" y="-753236"/>
              <a:ext cx="7641288" cy="2883601"/>
              <a:chOff x="1270592" y="-753236"/>
              <a:chExt cx="7641288" cy="2883601"/>
            </a:xfrm>
          </p:grpSpPr>
          <p:sp>
            <p:nvSpPr>
              <p:cNvPr id="21" name="Rubrik 5">
                <a:extLst>
                  <a:ext uri="{FF2B5EF4-FFF2-40B4-BE49-F238E27FC236}">
                    <a16:creationId xmlns:a16="http://schemas.microsoft.com/office/drawing/2014/main" id="{0B03A874-303A-ACD7-1342-A33AE98B6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592" y="-753236"/>
                <a:ext cx="4506839" cy="2883601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kern="120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" panose="020B0603020102020204" pitchFamily="34" charset="0"/>
                    <a:ea typeface="+mj-ea"/>
                    <a:cs typeface="+mj-cs"/>
                  </a:rPr>
                  <a:t>01.</a:t>
                </a:r>
              </a:p>
            </p:txBody>
          </p:sp>
          <p:sp>
            <p:nvSpPr>
              <p:cNvPr id="22" name="Rubrik 5">
                <a:extLst>
                  <a:ext uri="{FF2B5EF4-FFF2-40B4-BE49-F238E27FC236}">
                    <a16:creationId xmlns:a16="http://schemas.microsoft.com/office/drawing/2014/main" id="{D2F2FEE5-7A2A-C34D-D854-F6DBBED631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5041" y="-753236"/>
                <a:ext cx="4506839" cy="2883601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kern="120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" panose="020B0603020102020204" pitchFamily="34" charset="0"/>
                    <a:ea typeface="+mj-ea"/>
                    <a:cs typeface="+mj-cs"/>
                  </a:rPr>
                  <a:t>02.</a:t>
                </a:r>
              </a:p>
            </p:txBody>
          </p:sp>
          <p:sp>
            <p:nvSpPr>
              <p:cNvPr id="23" name="Rubrik 5">
                <a:extLst>
                  <a:ext uri="{FF2B5EF4-FFF2-40B4-BE49-F238E27FC236}">
                    <a16:creationId xmlns:a16="http://schemas.microsoft.com/office/drawing/2014/main" id="{2EDCA49C-FDFF-E3BC-0893-E0FAC78C4B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5812" y="377701"/>
                <a:ext cx="1327092" cy="1566857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kern="120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" panose="020B0603020102020204" pitchFamily="34" charset="0"/>
                    <a:ea typeface="+mj-ea"/>
                    <a:cs typeface="+mj-cs"/>
                  </a:rPr>
                  <a:t>/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925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CB393-2DB0-075B-FC9D-39BC9D492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6918A7A3-2602-3560-51D1-0EA588DCF09C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0440FCF-D10D-32C2-6338-9486958470AB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4" name="Rubrik 5">
            <a:extLst>
              <a:ext uri="{FF2B5EF4-FFF2-40B4-BE49-F238E27FC236}">
                <a16:creationId xmlns:a16="http://schemas.microsoft.com/office/drawing/2014/main" id="{622CED94-FEA7-51A9-DD49-048DDECF4846}"/>
              </a:ext>
            </a:extLst>
          </p:cNvPr>
          <p:cNvSpPr txBox="1">
            <a:spLocks/>
          </p:cNvSpPr>
          <p:nvPr/>
        </p:nvSpPr>
        <p:spPr>
          <a:xfrm>
            <a:off x="2237812" y="2198269"/>
            <a:ext cx="10106587" cy="288360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1100"/>
              </a:lnSpc>
              <a:defRPr/>
            </a:pPr>
            <a:r>
              <a:rPr kumimoji="0" lang="sv-SE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 </a:t>
            </a:r>
            <a:br>
              <a:rPr kumimoji="0" lang="sv-SE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lang="sv-SE" sz="115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Förstå generativ AI</a:t>
            </a:r>
          </a:p>
        </p:txBody>
      </p:sp>
    </p:spTree>
    <p:extLst>
      <p:ext uri="{BB962C8B-B14F-4D97-AF65-F5344CB8AC3E}">
        <p14:creationId xmlns:p14="http://schemas.microsoft.com/office/powerpoint/2010/main" val="1074088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el">
  <a:themeElements>
    <a:clrScheme name="Göteborgsregionen (GR)">
      <a:dk1>
        <a:sysClr val="windowText" lastClr="000000"/>
      </a:dk1>
      <a:lt1>
        <a:sysClr val="window" lastClr="FFFFFF"/>
      </a:lt1>
      <a:dk2>
        <a:srgbClr val="F6AD90"/>
      </a:dk2>
      <a:lt2>
        <a:srgbClr val="EDD896"/>
      </a:lt2>
      <a:accent1>
        <a:srgbClr val="8E0826"/>
      </a:accent1>
      <a:accent2>
        <a:srgbClr val="EBD1D0"/>
      </a:accent2>
      <a:accent3>
        <a:srgbClr val="A9CFE0"/>
      </a:accent3>
      <a:accent4>
        <a:srgbClr val="00A39B"/>
      </a:accent4>
      <a:accent5>
        <a:srgbClr val="1A7267"/>
      </a:accent5>
      <a:accent6>
        <a:srgbClr val="FFED00"/>
      </a:accent6>
      <a:hlink>
        <a:srgbClr val="00A39B"/>
      </a:hlink>
      <a:folHlink>
        <a:srgbClr val="8E0826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algn="l">
          <a:defRPr sz="24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71170BA-C266-AF42-B920-7F5A3A000944}" vid="{1445621A-D8A3-2749-89DF-89B18A9D1258}"/>
    </a:ext>
  </a:extLst>
</a:theme>
</file>

<file path=ppt/theme/theme2.xml><?xml version="1.0" encoding="utf-8"?>
<a:theme xmlns:a="http://schemas.openxmlformats.org/drawingml/2006/main" name="Om GR">
  <a:themeElements>
    <a:clrScheme name="Göteborgsregionen (GR)">
      <a:dk1>
        <a:sysClr val="windowText" lastClr="000000"/>
      </a:dk1>
      <a:lt1>
        <a:sysClr val="window" lastClr="FFFFFF"/>
      </a:lt1>
      <a:dk2>
        <a:srgbClr val="F6AD90"/>
      </a:dk2>
      <a:lt2>
        <a:srgbClr val="EDD896"/>
      </a:lt2>
      <a:accent1>
        <a:srgbClr val="8E0826"/>
      </a:accent1>
      <a:accent2>
        <a:srgbClr val="EBD1D0"/>
      </a:accent2>
      <a:accent3>
        <a:srgbClr val="A9CFE0"/>
      </a:accent3>
      <a:accent4>
        <a:srgbClr val="00A39B"/>
      </a:accent4>
      <a:accent5>
        <a:srgbClr val="1A7267"/>
      </a:accent5>
      <a:accent6>
        <a:srgbClr val="FFED00"/>
      </a:accent6>
      <a:hlink>
        <a:srgbClr val="00A39B"/>
      </a:hlink>
      <a:folHlink>
        <a:srgbClr val="8E0826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170BA-C266-AF42-B920-7F5A3A000944}" vid="{207446FB-5971-A64F-AA04-BF0D381205CD}"/>
    </a:ext>
  </a:extLst>
</a:theme>
</file>

<file path=ppt/theme/theme3.xml><?xml version="1.0" encoding="utf-8"?>
<a:theme xmlns:a="http://schemas.openxmlformats.org/drawingml/2006/main" name="Kapitel">
  <a:themeElements>
    <a:clrScheme name="Göteborgsregionen (GR)">
      <a:dk1>
        <a:sysClr val="windowText" lastClr="000000"/>
      </a:dk1>
      <a:lt1>
        <a:sysClr val="window" lastClr="FFFFFF"/>
      </a:lt1>
      <a:dk2>
        <a:srgbClr val="F6AD90"/>
      </a:dk2>
      <a:lt2>
        <a:srgbClr val="EDD896"/>
      </a:lt2>
      <a:accent1>
        <a:srgbClr val="8E0826"/>
      </a:accent1>
      <a:accent2>
        <a:srgbClr val="EBD1D0"/>
      </a:accent2>
      <a:accent3>
        <a:srgbClr val="A9CFE0"/>
      </a:accent3>
      <a:accent4>
        <a:srgbClr val="00A39B"/>
      </a:accent4>
      <a:accent5>
        <a:srgbClr val="1A7267"/>
      </a:accent5>
      <a:accent6>
        <a:srgbClr val="FFED00"/>
      </a:accent6>
      <a:hlink>
        <a:srgbClr val="00A39B"/>
      </a:hlink>
      <a:folHlink>
        <a:srgbClr val="8E0826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170BA-C266-AF42-B920-7F5A3A000944}" vid="{9E725F10-42F3-5F46-B999-22F22D3DFACD}"/>
    </a:ext>
  </a:extLst>
</a:theme>
</file>

<file path=ppt/theme/theme4.xml><?xml version="1.0" encoding="utf-8"?>
<a:theme xmlns:a="http://schemas.openxmlformats.org/drawingml/2006/main" name="Höjdpunk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170BA-C266-AF42-B920-7F5A3A000944}" vid="{57A7B0D4-282B-7D41-9416-F3623CC5F187}"/>
    </a:ext>
  </a:extLst>
</a:theme>
</file>

<file path=ppt/theme/theme5.xml><?xml version="1.0" encoding="utf-8"?>
<a:theme xmlns:a="http://schemas.openxmlformats.org/drawingml/2006/main" name="Innehåll">
  <a:themeElements>
    <a:clrScheme name="Anpassat 7">
      <a:dk1>
        <a:srgbClr val="000000"/>
      </a:dk1>
      <a:lt1>
        <a:sysClr val="window" lastClr="FFFFFF"/>
      </a:lt1>
      <a:dk2>
        <a:srgbClr val="8E0826"/>
      </a:dk2>
      <a:lt2>
        <a:srgbClr val="00A39B"/>
      </a:lt2>
      <a:accent1>
        <a:srgbClr val="1A7267"/>
      </a:accent1>
      <a:accent2>
        <a:srgbClr val="F6AD90"/>
      </a:accent2>
      <a:accent3>
        <a:srgbClr val="EDD896"/>
      </a:accent3>
      <a:accent4>
        <a:srgbClr val="FFED00"/>
      </a:accent4>
      <a:accent5>
        <a:srgbClr val="EBD1D0"/>
      </a:accent5>
      <a:accent6>
        <a:srgbClr val="A9CFE0"/>
      </a:accent6>
      <a:hlink>
        <a:srgbClr val="1A7267"/>
      </a:hlink>
      <a:folHlink>
        <a:srgbClr val="00A39B"/>
      </a:folHlink>
    </a:clrScheme>
    <a:fontScheme name="GR:s teckensnitt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  <a:latin typeface="Franklin Gothic Book" panose="020B0503020102020204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71170BA-C266-AF42-B920-7F5A3A000944}" vid="{6C2C13DA-C280-0442-8996-BC288AC7702F}"/>
    </a:ext>
  </a:extLst>
</a:theme>
</file>

<file path=ppt/theme/theme6.xml><?xml version="1.0" encoding="utf-8"?>
<a:theme xmlns:a="http://schemas.openxmlformats.org/drawingml/2006/main" name="Kontakt">
  <a:themeElements>
    <a:clrScheme name="GR profilfärger">
      <a:dk1>
        <a:sysClr val="windowText" lastClr="000000"/>
      </a:dk1>
      <a:lt1>
        <a:sysClr val="window" lastClr="FFFFFF"/>
      </a:lt1>
      <a:dk2>
        <a:srgbClr val="8E0826"/>
      </a:dk2>
      <a:lt2>
        <a:srgbClr val="00A39B"/>
      </a:lt2>
      <a:accent1>
        <a:srgbClr val="1A7267"/>
      </a:accent1>
      <a:accent2>
        <a:srgbClr val="F6AD90"/>
      </a:accent2>
      <a:accent3>
        <a:srgbClr val="EDD896"/>
      </a:accent3>
      <a:accent4>
        <a:srgbClr val="FFED00"/>
      </a:accent4>
      <a:accent5>
        <a:srgbClr val="EBD1D0"/>
      </a:accent5>
      <a:accent6>
        <a:srgbClr val="A9CFE0"/>
      </a:accent6>
      <a:hlink>
        <a:srgbClr val="000000"/>
      </a:hlink>
      <a:folHlink>
        <a:srgbClr val="7F7F7F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algn="l">
          <a:defRPr sz="4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71170BA-C266-AF42-B920-7F5A3A000944}" vid="{D6B374A4-3433-B844-90A7-C6052508BEA9}"/>
    </a:ext>
  </a:extLst>
</a:theme>
</file>

<file path=ppt/theme/theme7.xml><?xml version="1.0" encoding="utf-8"?>
<a:theme xmlns:a="http://schemas.openxmlformats.org/drawingml/2006/main" name="1_Höjdpunk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mall" id="{2005E35B-F943-4F01-AC48-9CF1C47376DE}" vid="{28BFAD5F-48A5-4E95-BE00-888C53089E14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b96f44-b226-402c-8052-7e84363a4c3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F05ACEDAD59B428A5A6D1D63C10CD9" ma:contentTypeVersion="11" ma:contentTypeDescription="Skapa ett nytt dokument." ma:contentTypeScope="" ma:versionID="5d262f592782adc8caa4fb86f3d27cde">
  <xsd:schema xmlns:xsd="http://www.w3.org/2001/XMLSchema" xmlns:xs="http://www.w3.org/2001/XMLSchema" xmlns:p="http://schemas.microsoft.com/office/2006/metadata/properties" xmlns:ns2="abb96f44-b226-402c-8052-7e84363a4c36" targetNamespace="http://schemas.microsoft.com/office/2006/metadata/properties" ma:root="true" ma:fieldsID="7eb80bee1ba87e038f44613ca74c2c89" ns2:_="">
    <xsd:import namespace="abb96f44-b226-402c-8052-7e84363a4c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96f44-b226-402c-8052-7e84363a4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50e40e98-bd9d-4019-9d5c-587d5cb5df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5A13F-7252-464A-BEA8-3833E776A01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bb96f44-b226-402c-8052-7e84363a4c36"/>
  </ds:schemaRefs>
</ds:datastoreItem>
</file>

<file path=customXml/itemProps2.xml><?xml version="1.0" encoding="utf-8"?>
<ds:datastoreItem xmlns:ds="http://schemas.openxmlformats.org/officeDocument/2006/customXml" ds:itemID="{2F695889-9717-49BC-984F-F09BAC7C48DB}">
  <ds:schemaRefs>
    <ds:schemaRef ds:uri="abb96f44-b226-402c-8052-7e84363a4c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141D444-D11C-49A2-912C-0604C2EF74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Titel</Template>
  <TotalTime>5888</TotalTime>
  <Words>2814</Words>
  <Application>Microsoft Macintosh PowerPoint</Application>
  <PresentationFormat>Bredbild</PresentationFormat>
  <Paragraphs>352</Paragraphs>
  <Slides>31</Slides>
  <Notes>31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31</vt:i4>
      </vt:variant>
    </vt:vector>
  </HeadingPairs>
  <TitlesOfParts>
    <vt:vector size="43" baseType="lpstr">
      <vt:lpstr>Arial</vt:lpstr>
      <vt:lpstr>Calibri</vt:lpstr>
      <vt:lpstr>Franklin Gothic Book</vt:lpstr>
      <vt:lpstr>Franklin Gothic Medium</vt:lpstr>
      <vt:lpstr>Symbol</vt:lpstr>
      <vt:lpstr>Titel</vt:lpstr>
      <vt:lpstr>Om GR</vt:lpstr>
      <vt:lpstr>Kapitel</vt:lpstr>
      <vt:lpstr>Höjdpunkter</vt:lpstr>
      <vt:lpstr>Innehåll</vt:lpstr>
      <vt:lpstr>Kontakt</vt:lpstr>
      <vt:lpstr>1_Höjdpunkter</vt:lpstr>
      <vt:lpstr>PowerPoint-presentation</vt:lpstr>
      <vt:lpstr>Innehåll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Henrik Krantz</dc:creator>
  <cp:lastModifiedBy>Anna Pettersson</cp:lastModifiedBy>
  <cp:revision>7</cp:revision>
  <dcterms:created xsi:type="dcterms:W3CDTF">2025-04-08T10:50:40Z</dcterms:created>
  <dcterms:modified xsi:type="dcterms:W3CDTF">2025-05-16T09:25:45Z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0x010100CFF05ACEDAD59B428A5A6D1D63C10CD9</vt:lpwstr>
  </property>
  <property fmtid="{D5CDD505-2E9C-101B-9397-08002B2CF9AE}" pid="3" name="MediaServiceImageTags">
    <vt:lpwstr/>
  </property>
</Properties>
</file>